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77" r:id="rId4"/>
    <p:sldId id="291" r:id="rId5"/>
    <p:sldId id="289" r:id="rId6"/>
    <p:sldId id="261" r:id="rId7"/>
    <p:sldId id="273" r:id="rId8"/>
    <p:sldId id="269" r:id="rId9"/>
    <p:sldId id="274" r:id="rId10"/>
    <p:sldId id="275" r:id="rId11"/>
    <p:sldId id="290" r:id="rId12"/>
    <p:sldId id="262" r:id="rId13"/>
    <p:sldId id="279" r:id="rId14"/>
    <p:sldId id="280" r:id="rId15"/>
    <p:sldId id="278" r:id="rId16"/>
    <p:sldId id="281" r:id="rId17"/>
    <p:sldId id="282" r:id="rId18"/>
    <p:sldId id="288" r:id="rId19"/>
    <p:sldId id="287" r:id="rId20"/>
    <p:sldId id="293" r:id="rId21"/>
    <p:sldId id="292" r:id="rId22"/>
    <p:sldId id="260" r:id="rId23"/>
    <p:sldId id="259" r:id="rId24"/>
    <p:sldId id="264" r:id="rId25"/>
    <p:sldId id="265" r:id="rId26"/>
    <p:sldId id="266" r:id="rId27"/>
    <p:sldId id="267"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3544"/>
    <a:srgbClr val="FCF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B5A175-AFCD-4E03-ADA3-9D32C1CDFA0C}" v="80" dt="2024-02-19T02:08:00.100"/>
    <p1510:client id="{10A3E391-BB91-49BA-89CB-30736FBDA396}" v="507" dt="2024-02-19T02:05:35.495"/>
    <p1510:client id="{60DABCE5-857D-4F64-B318-F78DD8210831}" v="509" dt="2024-02-18T02:59:03.583"/>
    <p1510:client id="{61D5339B-ED31-4690-8829-AAF60E99F648}" v="5" dt="2024-02-19T01:29:24.628"/>
    <p1510:client id="{8C9A5588-7745-29CF-D79D-ED5439E09D42}" v="1453" dt="2024-02-19T01:45:35.174"/>
    <p1510:client id="{8E524DF5-6B19-4B9C-9F7C-B164F8320670}" v="2" dt="2024-02-18T21:39:41.347"/>
    <p1510:client id="{DDFF4498-347F-497B-A938-6EB1D36086AE}" v="104" dt="2024-02-18T17:56:36.036"/>
    <p1510:client id="{E7B719CF-D438-18B7-00ED-05952ACAC458}" v="11" dt="2024-02-18T21:33:39.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36723" autoAdjust="0"/>
  </p:normalViewPr>
  <p:slideViewPr>
    <p:cSldViewPr snapToGrid="0">
      <p:cViewPr varScale="1">
        <p:scale>
          <a:sx n="35" d="100"/>
          <a:sy n="35" d="100"/>
        </p:scale>
        <p:origin x="248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2FC208-F5AC-4A4B-95DC-2F25DD9179F4}"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GB"/>
        </a:p>
      </dgm:t>
    </dgm:pt>
    <dgm:pt modelId="{07F3295E-FF06-49BC-B15F-50D566F8F939}">
      <dgm:prSet phldrT="[Text]" phldr="0" custT="1"/>
      <dgm:spPr/>
      <dgm:t>
        <a:bodyPr/>
        <a:lstStyle/>
        <a:p>
          <a:pPr rtl="0"/>
          <a:r>
            <a:rPr lang="en-GB" sz="1100">
              <a:solidFill>
                <a:schemeClr val="tx1"/>
              </a:solidFill>
              <a:latin typeface="Georgia" panose="02040502050405020303" pitchFamily="18" charset="0"/>
            </a:rPr>
            <a:t>Average Loss of Revenue</a:t>
          </a:r>
        </a:p>
      </dgm:t>
    </dgm:pt>
    <dgm:pt modelId="{E28B89F9-4195-4BBF-972F-8B993BCB7987}" type="parTrans" cxnId="{7A520B8F-01C0-4210-BE2D-F95B26CD7EA9}">
      <dgm:prSet/>
      <dgm:spPr/>
      <dgm:t>
        <a:bodyPr/>
        <a:lstStyle/>
        <a:p>
          <a:endParaRPr lang="en-GB" sz="1000"/>
        </a:p>
      </dgm:t>
    </dgm:pt>
    <dgm:pt modelId="{B9218DE6-2B3F-4C2A-BBE1-8B8F0E4C010C}" type="sibTrans" cxnId="{7A520B8F-01C0-4210-BE2D-F95B26CD7EA9}">
      <dgm:prSet/>
      <dgm:spPr/>
      <dgm:t>
        <a:bodyPr/>
        <a:lstStyle/>
        <a:p>
          <a:endParaRPr lang="en-GB" sz="1000"/>
        </a:p>
      </dgm:t>
    </dgm:pt>
    <dgm:pt modelId="{983C281E-07F4-42CB-8BF4-612369035228}">
      <dgm:prSet phldrT="[Text]" phldr="0" custT="1"/>
      <dgm:spPr/>
      <dgm:t>
        <a:bodyPr/>
        <a:lstStyle/>
        <a:p>
          <a:pPr rtl="0"/>
          <a:r>
            <a:rPr lang="en-GB" sz="1100">
              <a:solidFill>
                <a:schemeClr val="tx1"/>
              </a:solidFill>
              <a:latin typeface="Georgia" panose="02040502050405020303" pitchFamily="18" charset="0"/>
            </a:rPr>
            <a:t>Average Loss of Reviews</a:t>
          </a:r>
        </a:p>
      </dgm:t>
    </dgm:pt>
    <dgm:pt modelId="{B297AA8C-F212-4582-A0A2-9F57FB70CA56}" type="parTrans" cxnId="{F2768A43-A127-4720-89AF-18F286C58EEE}">
      <dgm:prSet/>
      <dgm:spPr/>
      <dgm:t>
        <a:bodyPr/>
        <a:lstStyle/>
        <a:p>
          <a:endParaRPr lang="en-GB" sz="1000"/>
        </a:p>
      </dgm:t>
    </dgm:pt>
    <dgm:pt modelId="{710EA68A-247F-4C40-9684-156C36C21390}" type="sibTrans" cxnId="{F2768A43-A127-4720-89AF-18F286C58EEE}">
      <dgm:prSet/>
      <dgm:spPr/>
      <dgm:t>
        <a:bodyPr/>
        <a:lstStyle/>
        <a:p>
          <a:endParaRPr lang="en-GB" sz="1000"/>
        </a:p>
      </dgm:t>
    </dgm:pt>
    <dgm:pt modelId="{50AF9EDC-223C-42FD-B020-18EADAC48A66}">
      <dgm:prSet phldrT="[Text]" phldr="0" custT="1"/>
      <dgm:spPr/>
      <dgm:t>
        <a:bodyPr/>
        <a:lstStyle/>
        <a:p>
          <a:pPr rtl="0"/>
          <a:r>
            <a:rPr lang="en-GB" sz="1100">
              <a:solidFill>
                <a:schemeClr val="tx1"/>
              </a:solidFill>
              <a:latin typeface="Georgia" panose="02040502050405020303" pitchFamily="18" charset="0"/>
            </a:rPr>
            <a:t>Average Loss of Occupancy</a:t>
          </a:r>
        </a:p>
      </dgm:t>
    </dgm:pt>
    <dgm:pt modelId="{E1054EF8-8ACE-480B-8BAD-CBF884E61E33}" type="parTrans" cxnId="{6D3CEB80-4E88-431C-B9FD-889F0F0BD3DB}">
      <dgm:prSet/>
      <dgm:spPr/>
      <dgm:t>
        <a:bodyPr/>
        <a:lstStyle/>
        <a:p>
          <a:endParaRPr lang="en-GB" sz="1000"/>
        </a:p>
      </dgm:t>
    </dgm:pt>
    <dgm:pt modelId="{43D9DC21-6792-4CDF-83B6-3D661C4B223A}" type="sibTrans" cxnId="{6D3CEB80-4E88-431C-B9FD-889F0F0BD3DB}">
      <dgm:prSet/>
      <dgm:spPr/>
      <dgm:t>
        <a:bodyPr/>
        <a:lstStyle/>
        <a:p>
          <a:endParaRPr lang="en-GB" sz="1000"/>
        </a:p>
      </dgm:t>
    </dgm:pt>
    <dgm:pt modelId="{EAD011C7-8E2E-48FC-BAEE-6369D9CD550F}" type="pres">
      <dgm:prSet presAssocID="{502FC208-F5AC-4A4B-95DC-2F25DD9179F4}" presName="linear" presStyleCnt="0">
        <dgm:presLayoutVars>
          <dgm:dir/>
          <dgm:animLvl val="lvl"/>
          <dgm:resizeHandles val="exact"/>
        </dgm:presLayoutVars>
      </dgm:prSet>
      <dgm:spPr/>
    </dgm:pt>
    <dgm:pt modelId="{DB1FB863-09C4-45DA-B305-F538790D335A}" type="pres">
      <dgm:prSet presAssocID="{07F3295E-FF06-49BC-B15F-50D566F8F939}" presName="parentLin" presStyleCnt="0"/>
      <dgm:spPr/>
    </dgm:pt>
    <dgm:pt modelId="{0576BA3B-7DE8-489C-97D0-9985C0179CF3}" type="pres">
      <dgm:prSet presAssocID="{07F3295E-FF06-49BC-B15F-50D566F8F939}" presName="parentLeftMargin" presStyleLbl="node1" presStyleIdx="0" presStyleCnt="3"/>
      <dgm:spPr/>
    </dgm:pt>
    <dgm:pt modelId="{CF608D28-E757-4286-8EAC-3E26252C3CAD}" type="pres">
      <dgm:prSet presAssocID="{07F3295E-FF06-49BC-B15F-50D566F8F939}" presName="parentText" presStyleLbl="node1" presStyleIdx="0" presStyleCnt="3">
        <dgm:presLayoutVars>
          <dgm:chMax val="0"/>
          <dgm:bulletEnabled val="1"/>
        </dgm:presLayoutVars>
      </dgm:prSet>
      <dgm:spPr/>
    </dgm:pt>
    <dgm:pt modelId="{60081299-5B7B-483C-AACC-23555C375B5A}" type="pres">
      <dgm:prSet presAssocID="{07F3295E-FF06-49BC-B15F-50D566F8F939}" presName="negativeSpace" presStyleCnt="0"/>
      <dgm:spPr/>
    </dgm:pt>
    <dgm:pt modelId="{6B30EF7A-9CE5-4A67-9EE5-65CCC3EF66A3}" type="pres">
      <dgm:prSet presAssocID="{07F3295E-FF06-49BC-B15F-50D566F8F939}" presName="childText" presStyleLbl="conFgAcc1" presStyleIdx="0" presStyleCnt="3">
        <dgm:presLayoutVars>
          <dgm:bulletEnabled val="1"/>
        </dgm:presLayoutVars>
      </dgm:prSet>
      <dgm:spPr/>
    </dgm:pt>
    <dgm:pt modelId="{F543CE0A-C817-4385-BC69-A2153FEAC113}" type="pres">
      <dgm:prSet presAssocID="{B9218DE6-2B3F-4C2A-BBE1-8B8F0E4C010C}" presName="spaceBetweenRectangles" presStyleCnt="0"/>
      <dgm:spPr/>
    </dgm:pt>
    <dgm:pt modelId="{57F806AC-4BD5-4885-A344-9B80025801F2}" type="pres">
      <dgm:prSet presAssocID="{983C281E-07F4-42CB-8BF4-612369035228}" presName="parentLin" presStyleCnt="0"/>
      <dgm:spPr/>
    </dgm:pt>
    <dgm:pt modelId="{96D95AC9-9F5F-44A2-B1D1-D29AB052A958}" type="pres">
      <dgm:prSet presAssocID="{983C281E-07F4-42CB-8BF4-612369035228}" presName="parentLeftMargin" presStyleLbl="node1" presStyleIdx="0" presStyleCnt="3"/>
      <dgm:spPr/>
    </dgm:pt>
    <dgm:pt modelId="{9A57685F-9BD4-4A69-82C4-3D526CAF66C0}" type="pres">
      <dgm:prSet presAssocID="{983C281E-07F4-42CB-8BF4-612369035228}" presName="parentText" presStyleLbl="node1" presStyleIdx="1" presStyleCnt="3">
        <dgm:presLayoutVars>
          <dgm:chMax val="0"/>
          <dgm:bulletEnabled val="1"/>
        </dgm:presLayoutVars>
      </dgm:prSet>
      <dgm:spPr/>
    </dgm:pt>
    <dgm:pt modelId="{C12BEB3C-8BE4-486E-98D0-9FAE5740C5E8}" type="pres">
      <dgm:prSet presAssocID="{983C281E-07F4-42CB-8BF4-612369035228}" presName="negativeSpace" presStyleCnt="0"/>
      <dgm:spPr/>
    </dgm:pt>
    <dgm:pt modelId="{93AE4540-C950-4032-9F58-EAAA14FFB7F9}" type="pres">
      <dgm:prSet presAssocID="{983C281E-07F4-42CB-8BF4-612369035228}" presName="childText" presStyleLbl="conFgAcc1" presStyleIdx="1" presStyleCnt="3">
        <dgm:presLayoutVars>
          <dgm:bulletEnabled val="1"/>
        </dgm:presLayoutVars>
      </dgm:prSet>
      <dgm:spPr/>
    </dgm:pt>
    <dgm:pt modelId="{BAFFAC5D-B334-4D65-8857-58507AA2A445}" type="pres">
      <dgm:prSet presAssocID="{710EA68A-247F-4C40-9684-156C36C21390}" presName="spaceBetweenRectangles" presStyleCnt="0"/>
      <dgm:spPr/>
    </dgm:pt>
    <dgm:pt modelId="{DA03DC23-14AE-4359-8959-F3FE90C8BAE4}" type="pres">
      <dgm:prSet presAssocID="{50AF9EDC-223C-42FD-B020-18EADAC48A66}" presName="parentLin" presStyleCnt="0"/>
      <dgm:spPr/>
    </dgm:pt>
    <dgm:pt modelId="{3C75BF83-0154-4666-B74E-D779F81E465B}" type="pres">
      <dgm:prSet presAssocID="{50AF9EDC-223C-42FD-B020-18EADAC48A66}" presName="parentLeftMargin" presStyleLbl="node1" presStyleIdx="1" presStyleCnt="3"/>
      <dgm:spPr/>
    </dgm:pt>
    <dgm:pt modelId="{3AB9BD1B-BBB6-49AE-8C58-658C3877B854}" type="pres">
      <dgm:prSet presAssocID="{50AF9EDC-223C-42FD-B020-18EADAC48A66}" presName="parentText" presStyleLbl="node1" presStyleIdx="2" presStyleCnt="3">
        <dgm:presLayoutVars>
          <dgm:chMax val="0"/>
          <dgm:bulletEnabled val="1"/>
        </dgm:presLayoutVars>
      </dgm:prSet>
      <dgm:spPr/>
    </dgm:pt>
    <dgm:pt modelId="{659AF4F3-3014-4348-9DAB-76CEE1784817}" type="pres">
      <dgm:prSet presAssocID="{50AF9EDC-223C-42FD-B020-18EADAC48A66}" presName="negativeSpace" presStyleCnt="0"/>
      <dgm:spPr/>
    </dgm:pt>
    <dgm:pt modelId="{FA909E11-14BC-4EEF-A129-C330E15D8AA3}" type="pres">
      <dgm:prSet presAssocID="{50AF9EDC-223C-42FD-B020-18EADAC48A66}" presName="childText" presStyleLbl="conFgAcc1" presStyleIdx="2" presStyleCnt="3">
        <dgm:presLayoutVars>
          <dgm:bulletEnabled val="1"/>
        </dgm:presLayoutVars>
      </dgm:prSet>
      <dgm:spPr/>
    </dgm:pt>
  </dgm:ptLst>
  <dgm:cxnLst>
    <dgm:cxn modelId="{CE39DD22-ADDF-4096-B2E8-37FD6A8C6F0D}" type="presOf" srcId="{07F3295E-FF06-49BC-B15F-50D566F8F939}" destId="{CF608D28-E757-4286-8EAC-3E26252C3CAD}" srcOrd="1" destOrd="0" presId="urn:microsoft.com/office/officeart/2005/8/layout/list1"/>
    <dgm:cxn modelId="{6D8D6442-98E8-407B-AF3B-ABD02FB16D6C}" type="presOf" srcId="{07F3295E-FF06-49BC-B15F-50D566F8F939}" destId="{0576BA3B-7DE8-489C-97D0-9985C0179CF3}" srcOrd="0" destOrd="0" presId="urn:microsoft.com/office/officeart/2005/8/layout/list1"/>
    <dgm:cxn modelId="{F2768A43-A127-4720-89AF-18F286C58EEE}" srcId="{502FC208-F5AC-4A4B-95DC-2F25DD9179F4}" destId="{983C281E-07F4-42CB-8BF4-612369035228}" srcOrd="1" destOrd="0" parTransId="{B297AA8C-F212-4582-A0A2-9F57FB70CA56}" sibTransId="{710EA68A-247F-4C40-9684-156C36C21390}"/>
    <dgm:cxn modelId="{B7B5F14D-DA22-4FAA-8698-935FB2BAF878}" type="presOf" srcId="{50AF9EDC-223C-42FD-B020-18EADAC48A66}" destId="{3AB9BD1B-BBB6-49AE-8C58-658C3877B854}" srcOrd="1" destOrd="0" presId="urn:microsoft.com/office/officeart/2005/8/layout/list1"/>
    <dgm:cxn modelId="{C1079F4E-B67C-4523-A1BD-CF332F7D91D7}" type="presOf" srcId="{50AF9EDC-223C-42FD-B020-18EADAC48A66}" destId="{3C75BF83-0154-4666-B74E-D779F81E465B}" srcOrd="0" destOrd="0" presId="urn:microsoft.com/office/officeart/2005/8/layout/list1"/>
    <dgm:cxn modelId="{616DEA51-01F4-4C92-90E6-AD01CFF6ADC2}" type="presOf" srcId="{983C281E-07F4-42CB-8BF4-612369035228}" destId="{96D95AC9-9F5F-44A2-B1D1-D29AB052A958}" srcOrd="0" destOrd="0" presId="urn:microsoft.com/office/officeart/2005/8/layout/list1"/>
    <dgm:cxn modelId="{6D3CEB80-4E88-431C-B9FD-889F0F0BD3DB}" srcId="{502FC208-F5AC-4A4B-95DC-2F25DD9179F4}" destId="{50AF9EDC-223C-42FD-B020-18EADAC48A66}" srcOrd="2" destOrd="0" parTransId="{E1054EF8-8ACE-480B-8BAD-CBF884E61E33}" sibTransId="{43D9DC21-6792-4CDF-83B6-3D661C4B223A}"/>
    <dgm:cxn modelId="{7A520B8F-01C0-4210-BE2D-F95B26CD7EA9}" srcId="{502FC208-F5AC-4A4B-95DC-2F25DD9179F4}" destId="{07F3295E-FF06-49BC-B15F-50D566F8F939}" srcOrd="0" destOrd="0" parTransId="{E28B89F9-4195-4BBF-972F-8B993BCB7987}" sibTransId="{B9218DE6-2B3F-4C2A-BBE1-8B8F0E4C010C}"/>
    <dgm:cxn modelId="{FAEC7E9D-4704-47D8-BA07-AB493FE812F7}" type="presOf" srcId="{983C281E-07F4-42CB-8BF4-612369035228}" destId="{9A57685F-9BD4-4A69-82C4-3D526CAF66C0}" srcOrd="1" destOrd="0" presId="urn:microsoft.com/office/officeart/2005/8/layout/list1"/>
    <dgm:cxn modelId="{537FABA1-EF44-465F-8616-67C40540FA2F}" type="presOf" srcId="{502FC208-F5AC-4A4B-95DC-2F25DD9179F4}" destId="{EAD011C7-8E2E-48FC-BAEE-6369D9CD550F}" srcOrd="0" destOrd="0" presId="urn:microsoft.com/office/officeart/2005/8/layout/list1"/>
    <dgm:cxn modelId="{F9821CFC-7128-49C3-9BC9-2AA9CEA8D73F}" type="presParOf" srcId="{EAD011C7-8E2E-48FC-BAEE-6369D9CD550F}" destId="{DB1FB863-09C4-45DA-B305-F538790D335A}" srcOrd="0" destOrd="0" presId="urn:microsoft.com/office/officeart/2005/8/layout/list1"/>
    <dgm:cxn modelId="{D52F421F-A49C-434A-ADB1-D29CE45BF1BE}" type="presParOf" srcId="{DB1FB863-09C4-45DA-B305-F538790D335A}" destId="{0576BA3B-7DE8-489C-97D0-9985C0179CF3}" srcOrd="0" destOrd="0" presId="urn:microsoft.com/office/officeart/2005/8/layout/list1"/>
    <dgm:cxn modelId="{BCF8C859-CAC8-4B47-90BA-A84E8F66E99A}" type="presParOf" srcId="{DB1FB863-09C4-45DA-B305-F538790D335A}" destId="{CF608D28-E757-4286-8EAC-3E26252C3CAD}" srcOrd="1" destOrd="0" presId="urn:microsoft.com/office/officeart/2005/8/layout/list1"/>
    <dgm:cxn modelId="{B335E9FB-C420-4ED7-BB4E-D018317AB14D}" type="presParOf" srcId="{EAD011C7-8E2E-48FC-BAEE-6369D9CD550F}" destId="{60081299-5B7B-483C-AACC-23555C375B5A}" srcOrd="1" destOrd="0" presId="urn:microsoft.com/office/officeart/2005/8/layout/list1"/>
    <dgm:cxn modelId="{4C942EA5-98E0-4D60-B035-6318F48AFBD4}" type="presParOf" srcId="{EAD011C7-8E2E-48FC-BAEE-6369D9CD550F}" destId="{6B30EF7A-9CE5-4A67-9EE5-65CCC3EF66A3}" srcOrd="2" destOrd="0" presId="urn:microsoft.com/office/officeart/2005/8/layout/list1"/>
    <dgm:cxn modelId="{5518E0D2-B5C7-47DD-AEB8-0E03CF3123DC}" type="presParOf" srcId="{EAD011C7-8E2E-48FC-BAEE-6369D9CD550F}" destId="{F543CE0A-C817-4385-BC69-A2153FEAC113}" srcOrd="3" destOrd="0" presId="urn:microsoft.com/office/officeart/2005/8/layout/list1"/>
    <dgm:cxn modelId="{0557CE21-F6D5-41F0-BF21-CA800CA9DD3F}" type="presParOf" srcId="{EAD011C7-8E2E-48FC-BAEE-6369D9CD550F}" destId="{57F806AC-4BD5-4885-A344-9B80025801F2}" srcOrd="4" destOrd="0" presId="urn:microsoft.com/office/officeart/2005/8/layout/list1"/>
    <dgm:cxn modelId="{1F12E930-842E-45CC-A2B2-F208DE70C899}" type="presParOf" srcId="{57F806AC-4BD5-4885-A344-9B80025801F2}" destId="{96D95AC9-9F5F-44A2-B1D1-D29AB052A958}" srcOrd="0" destOrd="0" presId="urn:microsoft.com/office/officeart/2005/8/layout/list1"/>
    <dgm:cxn modelId="{35DB1CED-02DB-40C2-86A2-9C86AB610553}" type="presParOf" srcId="{57F806AC-4BD5-4885-A344-9B80025801F2}" destId="{9A57685F-9BD4-4A69-82C4-3D526CAF66C0}" srcOrd="1" destOrd="0" presId="urn:microsoft.com/office/officeart/2005/8/layout/list1"/>
    <dgm:cxn modelId="{07AC4D57-BB40-42CB-B9A2-D3D5C47CD992}" type="presParOf" srcId="{EAD011C7-8E2E-48FC-BAEE-6369D9CD550F}" destId="{C12BEB3C-8BE4-486E-98D0-9FAE5740C5E8}" srcOrd="5" destOrd="0" presId="urn:microsoft.com/office/officeart/2005/8/layout/list1"/>
    <dgm:cxn modelId="{2FA3389E-0066-40A3-9333-F75CCAAEA871}" type="presParOf" srcId="{EAD011C7-8E2E-48FC-BAEE-6369D9CD550F}" destId="{93AE4540-C950-4032-9F58-EAAA14FFB7F9}" srcOrd="6" destOrd="0" presId="urn:microsoft.com/office/officeart/2005/8/layout/list1"/>
    <dgm:cxn modelId="{A3244F44-934D-41D4-93AA-3BC31A864420}" type="presParOf" srcId="{EAD011C7-8E2E-48FC-BAEE-6369D9CD550F}" destId="{BAFFAC5D-B334-4D65-8857-58507AA2A445}" srcOrd="7" destOrd="0" presId="urn:microsoft.com/office/officeart/2005/8/layout/list1"/>
    <dgm:cxn modelId="{585F9B7A-8423-4689-9F3D-3099F205F65E}" type="presParOf" srcId="{EAD011C7-8E2E-48FC-BAEE-6369D9CD550F}" destId="{DA03DC23-14AE-4359-8959-F3FE90C8BAE4}" srcOrd="8" destOrd="0" presId="urn:microsoft.com/office/officeart/2005/8/layout/list1"/>
    <dgm:cxn modelId="{2C3FCF7A-69FB-4BA1-B098-995AEB143FEA}" type="presParOf" srcId="{DA03DC23-14AE-4359-8959-F3FE90C8BAE4}" destId="{3C75BF83-0154-4666-B74E-D779F81E465B}" srcOrd="0" destOrd="0" presId="urn:microsoft.com/office/officeart/2005/8/layout/list1"/>
    <dgm:cxn modelId="{46473241-C565-4362-90CD-E2B96AEED264}" type="presParOf" srcId="{DA03DC23-14AE-4359-8959-F3FE90C8BAE4}" destId="{3AB9BD1B-BBB6-49AE-8C58-658C3877B854}" srcOrd="1" destOrd="0" presId="urn:microsoft.com/office/officeart/2005/8/layout/list1"/>
    <dgm:cxn modelId="{75CA0F88-9F9A-4262-935B-120DB79B1C9A}" type="presParOf" srcId="{EAD011C7-8E2E-48FC-BAEE-6369D9CD550F}" destId="{659AF4F3-3014-4348-9DAB-76CEE1784817}" srcOrd="9" destOrd="0" presId="urn:microsoft.com/office/officeart/2005/8/layout/list1"/>
    <dgm:cxn modelId="{9C206F70-9F2E-4007-BBB3-CEEAB9B13C33}" type="presParOf" srcId="{EAD011C7-8E2E-48FC-BAEE-6369D9CD550F}" destId="{FA909E11-14BC-4EEF-A129-C330E15D8AA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0EF7A-9CE5-4A67-9EE5-65CCC3EF66A3}">
      <dsp:nvSpPr>
        <dsp:cNvPr id="0" name=""/>
        <dsp:cNvSpPr/>
      </dsp:nvSpPr>
      <dsp:spPr>
        <a:xfrm>
          <a:off x="0" y="264940"/>
          <a:ext cx="4136761" cy="428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F608D28-E757-4286-8EAC-3E26252C3CAD}">
      <dsp:nvSpPr>
        <dsp:cNvPr id="0" name=""/>
        <dsp:cNvSpPr/>
      </dsp:nvSpPr>
      <dsp:spPr>
        <a:xfrm>
          <a:off x="206838" y="14020"/>
          <a:ext cx="2895732"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52" tIns="0" rIns="109452" bIns="0" numCol="1" spcCol="1270" anchor="ctr" anchorCtr="0">
          <a:noAutofit/>
        </a:bodyPr>
        <a:lstStyle/>
        <a:p>
          <a:pPr marL="0" lvl="0" indent="0" algn="l" defTabSz="488950" rtl="0">
            <a:lnSpc>
              <a:spcPct val="90000"/>
            </a:lnSpc>
            <a:spcBef>
              <a:spcPct val="0"/>
            </a:spcBef>
            <a:spcAft>
              <a:spcPct val="35000"/>
            </a:spcAft>
            <a:buNone/>
          </a:pPr>
          <a:r>
            <a:rPr lang="en-GB" sz="1100" kern="1200">
              <a:solidFill>
                <a:schemeClr val="tx1"/>
              </a:solidFill>
              <a:latin typeface="Georgia" panose="02040502050405020303" pitchFamily="18" charset="0"/>
            </a:rPr>
            <a:t>Average Loss of Revenue</a:t>
          </a:r>
        </a:p>
      </dsp:txBody>
      <dsp:txXfrm>
        <a:off x="231336" y="38518"/>
        <a:ext cx="2846736" cy="452844"/>
      </dsp:txXfrm>
    </dsp:sp>
    <dsp:sp modelId="{93AE4540-C950-4032-9F58-EAAA14FFB7F9}">
      <dsp:nvSpPr>
        <dsp:cNvPr id="0" name=""/>
        <dsp:cNvSpPr/>
      </dsp:nvSpPr>
      <dsp:spPr>
        <a:xfrm>
          <a:off x="0" y="1036061"/>
          <a:ext cx="4136761" cy="428400"/>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57685F-9BD4-4A69-82C4-3D526CAF66C0}">
      <dsp:nvSpPr>
        <dsp:cNvPr id="0" name=""/>
        <dsp:cNvSpPr/>
      </dsp:nvSpPr>
      <dsp:spPr>
        <a:xfrm>
          <a:off x="206838" y="785141"/>
          <a:ext cx="2895732" cy="50184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52" tIns="0" rIns="109452" bIns="0" numCol="1" spcCol="1270" anchor="ctr" anchorCtr="0">
          <a:noAutofit/>
        </a:bodyPr>
        <a:lstStyle/>
        <a:p>
          <a:pPr marL="0" lvl="0" indent="0" algn="l" defTabSz="488950" rtl="0">
            <a:lnSpc>
              <a:spcPct val="90000"/>
            </a:lnSpc>
            <a:spcBef>
              <a:spcPct val="0"/>
            </a:spcBef>
            <a:spcAft>
              <a:spcPct val="35000"/>
            </a:spcAft>
            <a:buNone/>
          </a:pPr>
          <a:r>
            <a:rPr lang="en-GB" sz="1100" kern="1200">
              <a:solidFill>
                <a:schemeClr val="tx1"/>
              </a:solidFill>
              <a:latin typeface="Georgia" panose="02040502050405020303" pitchFamily="18" charset="0"/>
            </a:rPr>
            <a:t>Average Loss of Reviews</a:t>
          </a:r>
        </a:p>
      </dsp:txBody>
      <dsp:txXfrm>
        <a:off x="231336" y="809639"/>
        <a:ext cx="2846736" cy="452844"/>
      </dsp:txXfrm>
    </dsp:sp>
    <dsp:sp modelId="{FA909E11-14BC-4EEF-A129-C330E15D8AA3}">
      <dsp:nvSpPr>
        <dsp:cNvPr id="0" name=""/>
        <dsp:cNvSpPr/>
      </dsp:nvSpPr>
      <dsp:spPr>
        <a:xfrm>
          <a:off x="0" y="1807181"/>
          <a:ext cx="4136761" cy="4284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B9BD1B-BBB6-49AE-8C58-658C3877B854}">
      <dsp:nvSpPr>
        <dsp:cNvPr id="0" name=""/>
        <dsp:cNvSpPr/>
      </dsp:nvSpPr>
      <dsp:spPr>
        <a:xfrm>
          <a:off x="206838" y="1556260"/>
          <a:ext cx="2895732" cy="50184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9452" tIns="0" rIns="109452" bIns="0" numCol="1" spcCol="1270" anchor="ctr" anchorCtr="0">
          <a:noAutofit/>
        </a:bodyPr>
        <a:lstStyle/>
        <a:p>
          <a:pPr marL="0" lvl="0" indent="0" algn="l" defTabSz="488950" rtl="0">
            <a:lnSpc>
              <a:spcPct val="90000"/>
            </a:lnSpc>
            <a:spcBef>
              <a:spcPct val="0"/>
            </a:spcBef>
            <a:spcAft>
              <a:spcPct val="35000"/>
            </a:spcAft>
            <a:buNone/>
          </a:pPr>
          <a:r>
            <a:rPr lang="en-GB" sz="1100" kern="1200">
              <a:solidFill>
                <a:schemeClr val="tx1"/>
              </a:solidFill>
              <a:latin typeface="Georgia" panose="02040502050405020303" pitchFamily="18" charset="0"/>
            </a:rPr>
            <a:t>Average Loss of Occupancy</a:t>
          </a:r>
        </a:p>
      </dsp:txBody>
      <dsp:txXfrm>
        <a:off x="231336" y="1580758"/>
        <a:ext cx="2846736"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A106FF-40CC-4A2D-A1F8-9F028FA7204B}" type="datetimeFigureOut">
              <a:rPr lang="en-IN" smtClean="0"/>
              <a:t>18-02-2024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ED670-D941-4BCF-80EA-305A3A896342}" type="slidenum">
              <a:rPr lang="en-IN" smtClean="0"/>
              <a:t>‹#›</a:t>
            </a:fld>
            <a:endParaRPr lang="en-IN"/>
          </a:p>
        </p:txBody>
      </p:sp>
    </p:spTree>
    <p:extLst>
      <p:ext uri="{BB962C8B-B14F-4D97-AF65-F5344CB8AC3E}">
        <p14:creationId xmlns:p14="http://schemas.microsoft.com/office/powerpoint/2010/main" val="2693795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49C8C-9A59-AE64-AC5D-823F977E9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4317A-43A1-821A-F41C-530E7C08E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410D-E827-E9B4-EB1A-68318F2DC0A2}"/>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C9648B7-744F-704F-E362-388530FE30C0}"/>
              </a:ext>
            </a:extLst>
          </p:cNvPr>
          <p:cNvSpPr>
            <a:spLocks noGrp="1"/>
          </p:cNvSpPr>
          <p:nvPr>
            <p:ph type="sldNum" sz="quarter" idx="5"/>
          </p:nvPr>
        </p:nvSpPr>
        <p:spPr/>
        <p:txBody>
          <a:bodyPr/>
          <a:lstStyle/>
          <a:p>
            <a:fld id="{8A0ED670-D941-4BCF-80EA-305A3A896342}" type="slidenum">
              <a:rPr lang="en-IN" smtClean="0"/>
              <a:t>4</a:t>
            </a:fld>
            <a:endParaRPr lang="en-IN"/>
          </a:p>
        </p:txBody>
      </p:sp>
    </p:spTree>
    <p:extLst>
      <p:ext uri="{BB962C8B-B14F-4D97-AF65-F5344CB8AC3E}">
        <p14:creationId xmlns:p14="http://schemas.microsoft.com/office/powerpoint/2010/main" val="1656376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apply different filters to view our tasks on kanban board. We can filter by epic, here we have selected two epics, where only tasks related to these epics are shown. Similarly, we can also filter by label,  here we have selected only should label, so it is displaying all the tasks with should have priority.</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17</a:t>
            </a:fld>
            <a:endParaRPr lang="en-IN"/>
          </a:p>
        </p:txBody>
      </p:sp>
    </p:spTree>
    <p:extLst>
      <p:ext uri="{BB962C8B-B14F-4D97-AF65-F5344CB8AC3E}">
        <p14:creationId xmlns:p14="http://schemas.microsoft.com/office/powerpoint/2010/main" val="424309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tasks are filtered based on assigned member, here we have selected only tasks that are assigned to Vishnu.</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18</a:t>
            </a:fld>
            <a:endParaRPr lang="en-IN"/>
          </a:p>
        </p:txBody>
      </p:sp>
    </p:spTree>
    <p:extLst>
      <p:ext uri="{BB962C8B-B14F-4D97-AF65-F5344CB8AC3E}">
        <p14:creationId xmlns:p14="http://schemas.microsoft.com/office/powerpoint/2010/main" val="305097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group the tasks on the kanban board based. Here we grouped the tasks based on epics and here the tasks are grouped based on assigned member.</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19</a:t>
            </a:fld>
            <a:endParaRPr lang="en-IN"/>
          </a:p>
        </p:txBody>
      </p:sp>
    </p:spTree>
    <p:extLst>
      <p:ext uri="{BB962C8B-B14F-4D97-AF65-F5344CB8AC3E}">
        <p14:creationId xmlns:p14="http://schemas.microsoft.com/office/powerpoint/2010/main" val="166605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49C8C-9A59-AE64-AC5D-823F977E95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4317A-43A1-821A-F41C-530E7C08E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42410D-E827-E9B4-EB1A-68318F2DC0A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C9648B7-744F-704F-E362-388530FE30C0}"/>
              </a:ext>
            </a:extLst>
          </p:cNvPr>
          <p:cNvSpPr>
            <a:spLocks noGrp="1"/>
          </p:cNvSpPr>
          <p:nvPr>
            <p:ph type="sldNum" sz="quarter" idx="5"/>
          </p:nvPr>
        </p:nvSpPr>
        <p:spPr/>
        <p:txBody>
          <a:bodyPr/>
          <a:lstStyle/>
          <a:p>
            <a:fld id="{8A0ED670-D941-4BCF-80EA-305A3A896342}" type="slidenum">
              <a:rPr lang="en-IN" smtClean="0"/>
              <a:t>20</a:t>
            </a:fld>
            <a:endParaRPr lang="en-IN"/>
          </a:p>
        </p:txBody>
      </p:sp>
    </p:spTree>
    <p:extLst>
      <p:ext uri="{BB962C8B-B14F-4D97-AF65-F5344CB8AC3E}">
        <p14:creationId xmlns:p14="http://schemas.microsoft.com/office/powerpoint/2010/main" val="887106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0D8A-4F32-60B8-4977-F1B7AC4A0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26781-DE82-1A0B-D6BE-963DEA58E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D17545-8089-4D6A-9A6C-783B30701F6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AFF09FA8-84CF-94EA-BFF8-2AC71C2A41FB}"/>
              </a:ext>
            </a:extLst>
          </p:cNvPr>
          <p:cNvSpPr>
            <a:spLocks noGrp="1"/>
          </p:cNvSpPr>
          <p:nvPr>
            <p:ph type="sldNum" sz="quarter" idx="5"/>
          </p:nvPr>
        </p:nvSpPr>
        <p:spPr/>
        <p:txBody>
          <a:bodyPr/>
          <a:lstStyle/>
          <a:p>
            <a:fld id="{8A0ED670-D941-4BCF-80EA-305A3A896342}" type="slidenum">
              <a:rPr lang="en-IN" smtClean="0"/>
              <a:t>21</a:t>
            </a:fld>
            <a:endParaRPr lang="en-IN"/>
          </a:p>
        </p:txBody>
      </p:sp>
    </p:spTree>
    <p:extLst>
      <p:ext uri="{BB962C8B-B14F-4D97-AF65-F5344CB8AC3E}">
        <p14:creationId xmlns:p14="http://schemas.microsoft.com/office/powerpoint/2010/main" val="4240303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A0ED670-D941-4BCF-80EA-305A3A896342}" type="slidenum">
              <a:rPr lang="en-IN" smtClean="0"/>
              <a:t>26</a:t>
            </a:fld>
            <a:endParaRPr lang="en-IN"/>
          </a:p>
        </p:txBody>
      </p:sp>
    </p:spTree>
    <p:extLst>
      <p:ext uri="{BB962C8B-B14F-4D97-AF65-F5344CB8AC3E}">
        <p14:creationId xmlns:p14="http://schemas.microsoft.com/office/powerpoint/2010/main" val="1477121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A0ED670-D941-4BCF-80EA-305A3A896342}" type="slidenum">
              <a:rPr lang="en-IN" smtClean="0"/>
              <a:t>28</a:t>
            </a:fld>
            <a:endParaRPr lang="en-IN"/>
          </a:p>
        </p:txBody>
      </p:sp>
    </p:spTree>
    <p:extLst>
      <p:ext uri="{BB962C8B-B14F-4D97-AF65-F5344CB8AC3E}">
        <p14:creationId xmlns:p14="http://schemas.microsoft.com/office/powerpoint/2010/main" val="1008264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A0ED670-D941-4BCF-80EA-305A3A896342}" type="slidenum">
              <a:rPr lang="en-IN" smtClean="0"/>
              <a:t>5</a:t>
            </a:fld>
            <a:endParaRPr lang="en-IN"/>
          </a:p>
        </p:txBody>
      </p:sp>
    </p:spTree>
    <p:extLst>
      <p:ext uri="{BB962C8B-B14F-4D97-AF65-F5344CB8AC3E}">
        <p14:creationId xmlns:p14="http://schemas.microsoft.com/office/powerpoint/2010/main" val="3457821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A0ED670-D941-4BCF-80EA-305A3A896342}" type="slidenum">
              <a:rPr lang="en-IN" smtClean="0"/>
              <a:t>6</a:t>
            </a:fld>
            <a:endParaRPr lang="en-IN"/>
          </a:p>
        </p:txBody>
      </p:sp>
    </p:spTree>
    <p:extLst>
      <p:ext uri="{BB962C8B-B14F-4D97-AF65-F5344CB8AC3E}">
        <p14:creationId xmlns:p14="http://schemas.microsoft.com/office/powerpoint/2010/main" val="1690626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5AFB9-744D-A715-E6AB-48E2AB577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51B70-6F37-4D0D-C58D-77EAAE92F4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751247-0A61-D8EA-09C6-B04BCC26B25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C727A4D4-D93D-FD03-35D5-6E9C4EF5A671}"/>
              </a:ext>
            </a:extLst>
          </p:cNvPr>
          <p:cNvSpPr>
            <a:spLocks noGrp="1"/>
          </p:cNvSpPr>
          <p:nvPr>
            <p:ph type="sldNum" sz="quarter" idx="5"/>
          </p:nvPr>
        </p:nvSpPr>
        <p:spPr/>
        <p:txBody>
          <a:bodyPr/>
          <a:lstStyle/>
          <a:p>
            <a:fld id="{8A0ED670-D941-4BCF-80EA-305A3A896342}" type="slidenum">
              <a:rPr lang="en-IN" smtClean="0"/>
              <a:t>11</a:t>
            </a:fld>
            <a:endParaRPr lang="en-IN"/>
          </a:p>
        </p:txBody>
      </p:sp>
    </p:spTree>
    <p:extLst>
      <p:ext uri="{BB962C8B-B14F-4D97-AF65-F5344CB8AC3E}">
        <p14:creationId xmlns:p14="http://schemas.microsoft.com/office/powerpoint/2010/main" val="2233245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Aravind, Now we will investigate how this plan can be implemented in agile methodology. To do this, There are different environments available online to implement this. We used Atlassian Jira as the environment to implement the plan. We used kanban framework to implement. We have used to </a:t>
            </a:r>
            <a:r>
              <a:rPr lang="en-US" dirty="0" err="1"/>
              <a:t>MoSCoW</a:t>
            </a:r>
            <a:r>
              <a:rPr lang="en-US" dirty="0"/>
              <a:t> method to prioritize tasks, we have segmented each tasks into must have, should have, could have and won’t have tasks. Based on this, we will give highest priority to must have tasks, followed by should have tasks, could have tasks and won’t have tasks.</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12</a:t>
            </a:fld>
            <a:endParaRPr lang="en-IN"/>
          </a:p>
        </p:txBody>
      </p:sp>
    </p:spTree>
    <p:extLst>
      <p:ext uri="{BB962C8B-B14F-4D97-AF65-F5344CB8AC3E}">
        <p14:creationId xmlns:p14="http://schemas.microsoft.com/office/powerpoint/2010/main" val="2392411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start, we should create epics, which consists of several user stories or tasks. First, a summary is given similar to as shown here, we can write a description of the epic here . Here definition of done is written. Here the child issues assigned to this epic is shown. We can assign this epic to some one like as shown here.</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13</a:t>
            </a:fld>
            <a:endParaRPr lang="en-IN"/>
          </a:p>
        </p:txBody>
      </p:sp>
    </p:spTree>
    <p:extLst>
      <p:ext uri="{BB962C8B-B14F-4D97-AF65-F5344CB8AC3E}">
        <p14:creationId xmlns:p14="http://schemas.microsoft.com/office/powerpoint/2010/main" val="351097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move onto creating tasks, it follows similar process to create tasks. To assign the priority based on MOSCOW approach, we have created custom filed called Moscow priority where the priority can be assigned. The labels is also assigned based on Moscow priority to later filter based on the priority. Here parent column is populated with the epic it will go under. </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14</a:t>
            </a:fld>
            <a:endParaRPr lang="en-IN"/>
          </a:p>
        </p:txBody>
      </p:sp>
    </p:spTree>
    <p:extLst>
      <p:ext uri="{BB962C8B-B14F-4D97-AF65-F5344CB8AC3E}">
        <p14:creationId xmlns:p14="http://schemas.microsoft.com/office/powerpoint/2010/main" val="2752329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Backlog where all the tasks and epics are displayed. </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15</a:t>
            </a:fld>
            <a:endParaRPr lang="en-IN"/>
          </a:p>
        </p:txBody>
      </p:sp>
    </p:spTree>
    <p:extLst>
      <p:ext uri="{BB962C8B-B14F-4D97-AF65-F5344CB8AC3E}">
        <p14:creationId xmlns:p14="http://schemas.microsoft.com/office/powerpoint/2010/main" val="4245409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default view of kanban board in Jira. Here all the tasks are divided into three groups. All the tasks that are not started are placed in TO DO column, tasks that are currently going on is placed in In progress column, the tasks that are completed will be placed in Done column.</a:t>
            </a:r>
            <a:endParaRPr lang="en-IN" dirty="0"/>
          </a:p>
        </p:txBody>
      </p:sp>
      <p:sp>
        <p:nvSpPr>
          <p:cNvPr id="4" name="Slide Number Placeholder 3"/>
          <p:cNvSpPr>
            <a:spLocks noGrp="1"/>
          </p:cNvSpPr>
          <p:nvPr>
            <p:ph type="sldNum" sz="quarter" idx="5"/>
          </p:nvPr>
        </p:nvSpPr>
        <p:spPr/>
        <p:txBody>
          <a:bodyPr/>
          <a:lstStyle/>
          <a:p>
            <a:fld id="{8A0ED670-D941-4BCF-80EA-305A3A896342}" type="slidenum">
              <a:rPr lang="en-IN" smtClean="0"/>
              <a:t>16</a:t>
            </a:fld>
            <a:endParaRPr lang="en-IN"/>
          </a:p>
        </p:txBody>
      </p:sp>
    </p:spTree>
    <p:extLst>
      <p:ext uri="{BB962C8B-B14F-4D97-AF65-F5344CB8AC3E}">
        <p14:creationId xmlns:p14="http://schemas.microsoft.com/office/powerpoint/2010/main" val="2516962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9CEA-E43F-31E2-04D6-27664FB96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294E1D0-077B-0EA4-582C-2015217BCF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785CFC-9B82-5695-C9C4-D5EF9A678F1E}"/>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37F91B25-C9FE-7B55-DC91-D744A63F6D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A093F8-FAE0-1528-234B-DD585A740524}"/>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1263407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5799C-15AD-0FF4-918A-5CD1615C02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9345A74-08E4-A6F8-56E5-59F0D66BFB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3B8346-C5FB-9D55-38A4-74358F4CB8C6}"/>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5847E2F5-90FB-2E4E-48CB-35C012E40A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43D429C-624C-19B2-69E8-3A02E27E62F7}"/>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2467552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41FC92-78BA-ED9C-7A56-FA52DEDA35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D4703BA-42B0-B885-6ACF-B3396214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474FE3D-495A-848E-42C0-EA2ECE855699}"/>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F9CB96D7-E60B-770C-3ADF-86F7F48ED7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2746C5-79B9-9E03-C495-2CAA81F151BE}"/>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13139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C84F-71C4-9EA3-A6CF-341A8087A42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69B237D-B292-8E7D-863C-BB6471675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48D94DC-F97A-5DBC-A0FB-463FF09DC4BE}"/>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4505F5F3-6F68-3467-8E4A-5E50F73AAE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142599-ADB7-D652-4873-74AF97A103A7}"/>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200371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1DD3F-EBD0-3C2A-6807-802F1579C9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B059C12-121B-18C5-F216-A240826889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57C18B-B9FD-EF8C-FD5F-FDB1B0DC6D21}"/>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8271A27A-61DE-0C1D-C945-878C26B5AF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8F5080-DEBB-3E0C-F920-94DAAC84BAD2}"/>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1956872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EB6BA-576C-687E-23A4-6014506F61D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DA73DB-1ABC-95E3-A5BE-DB1907D342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86DEDD4-F7D4-6F44-6C0A-2D04173037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01E100-D784-6CA0-CF65-15F0EFFB6594}"/>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6" name="Footer Placeholder 5">
            <a:extLst>
              <a:ext uri="{FF2B5EF4-FFF2-40B4-BE49-F238E27FC236}">
                <a16:creationId xmlns:a16="http://schemas.microsoft.com/office/drawing/2014/main" id="{DDE93A87-699C-E90E-576D-978219D43CF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0939D98-DC4F-3FEC-DF5B-D6868F30AAD0}"/>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2902246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0F15-F8BD-AD63-80A0-B41B08D154B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9DB989B-DCF5-8CA1-E84B-B0B63B80D3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C1A2864-57DD-BEA1-7BD1-11F0267BBE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BDB169-7E04-94D2-D8BE-8233E4A4A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6C67CA-54AD-9B82-BA68-5D8C773F01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CCDAF84-C85F-9B4E-A87C-B5B23B07B000}"/>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8" name="Footer Placeholder 7">
            <a:extLst>
              <a:ext uri="{FF2B5EF4-FFF2-40B4-BE49-F238E27FC236}">
                <a16:creationId xmlns:a16="http://schemas.microsoft.com/office/drawing/2014/main" id="{A4E68F7E-16F2-D444-980D-004C536EBF6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CE1BE2C-0221-29CB-5149-E4F7568903F2}"/>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140405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6C59-31E0-A476-D329-8B6F884AE96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272B53D-D28B-96C7-6120-7E8C618AC290}"/>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4" name="Footer Placeholder 3">
            <a:extLst>
              <a:ext uri="{FF2B5EF4-FFF2-40B4-BE49-F238E27FC236}">
                <a16:creationId xmlns:a16="http://schemas.microsoft.com/office/drawing/2014/main" id="{400E47AF-A49B-4B58-D375-D5EC7D4C2B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DCDE9FE-0A01-71CB-7C99-C1A521BF5EDB}"/>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387913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6EA5B4-8404-4436-7563-EA777133E431}"/>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3" name="Footer Placeholder 2">
            <a:extLst>
              <a:ext uri="{FF2B5EF4-FFF2-40B4-BE49-F238E27FC236}">
                <a16:creationId xmlns:a16="http://schemas.microsoft.com/office/drawing/2014/main" id="{5AA51C63-95DB-351C-B5D1-B2A3ADE9B53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2EA24D-2BFF-5D35-47AC-D041CEBB2A0A}"/>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3342194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BE0F-45AC-3504-3A77-38E7BC4F00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DC7EF79-6F67-6E43-CFBB-C3400D7FB6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41E226-4F23-27BE-28C1-FAB454E8B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DE717-81A5-32D7-F244-67878A55EEE8}"/>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6" name="Footer Placeholder 5">
            <a:extLst>
              <a:ext uri="{FF2B5EF4-FFF2-40B4-BE49-F238E27FC236}">
                <a16:creationId xmlns:a16="http://schemas.microsoft.com/office/drawing/2014/main" id="{0BB5B98B-BF34-5FED-3AE6-6D29DBA4110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E60FE1-F73C-EB10-F631-5E16A429151A}"/>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55961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7F88-245F-43E4-D9E9-12963FE0BF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3FDB47C-50A0-32D2-D84D-316718B3A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4456465-0DEF-1689-B3DA-69599707D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186E36-4120-A068-67C9-A3B108DCA7DD}"/>
              </a:ext>
            </a:extLst>
          </p:cNvPr>
          <p:cNvSpPr>
            <a:spLocks noGrp="1"/>
          </p:cNvSpPr>
          <p:nvPr>
            <p:ph type="dt" sz="half" idx="10"/>
          </p:nvPr>
        </p:nvSpPr>
        <p:spPr/>
        <p:txBody>
          <a:bodyPr/>
          <a:lstStyle/>
          <a:p>
            <a:fld id="{C7010805-E0C0-42FC-B777-C3CD9FE85683}" type="datetimeFigureOut">
              <a:rPr lang="en-IN" smtClean="0"/>
              <a:t>18-02-2024</a:t>
            </a:fld>
            <a:endParaRPr lang="en-IN"/>
          </a:p>
        </p:txBody>
      </p:sp>
      <p:sp>
        <p:nvSpPr>
          <p:cNvPr id="6" name="Footer Placeholder 5">
            <a:extLst>
              <a:ext uri="{FF2B5EF4-FFF2-40B4-BE49-F238E27FC236}">
                <a16:creationId xmlns:a16="http://schemas.microsoft.com/office/drawing/2014/main" id="{482F718C-6278-516C-7EBB-3995FB237EC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7F8BB4A-F9B9-320F-8CBD-EB5B7065323D}"/>
              </a:ext>
            </a:extLst>
          </p:cNvPr>
          <p:cNvSpPr>
            <a:spLocks noGrp="1"/>
          </p:cNvSpPr>
          <p:nvPr>
            <p:ph type="sldNum" sz="quarter" idx="12"/>
          </p:nvPr>
        </p:nvSpPr>
        <p:spPr/>
        <p:txBody>
          <a:bodyPr/>
          <a:lstStyle/>
          <a:p>
            <a:fld id="{185699C5-CBCD-4797-9771-C9D523857077}" type="slidenum">
              <a:rPr lang="en-IN" smtClean="0"/>
              <a:t>‹#›</a:t>
            </a:fld>
            <a:endParaRPr lang="en-IN"/>
          </a:p>
        </p:txBody>
      </p:sp>
    </p:spTree>
    <p:extLst>
      <p:ext uri="{BB962C8B-B14F-4D97-AF65-F5344CB8AC3E}">
        <p14:creationId xmlns:p14="http://schemas.microsoft.com/office/powerpoint/2010/main" val="3636493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B738F-4E22-06C2-C325-935CB58D39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5E4F0A-05AD-448C-8794-790C17C66D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2D8850-C7DA-6CC8-5D3B-C797800FD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010805-E0C0-42FC-B777-C3CD9FE85683}" type="datetimeFigureOut">
              <a:rPr lang="en-IN" smtClean="0"/>
              <a:t>18-02-2024</a:t>
            </a:fld>
            <a:endParaRPr lang="en-IN"/>
          </a:p>
        </p:txBody>
      </p:sp>
      <p:sp>
        <p:nvSpPr>
          <p:cNvPr id="5" name="Footer Placeholder 4">
            <a:extLst>
              <a:ext uri="{FF2B5EF4-FFF2-40B4-BE49-F238E27FC236}">
                <a16:creationId xmlns:a16="http://schemas.microsoft.com/office/drawing/2014/main" id="{6CB0097A-7E2B-76C4-6771-0DB35E25F5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AC4ED6-CA91-40E5-5E96-B16FCC59D3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699C5-CBCD-4797-9771-C9D523857077}" type="slidenum">
              <a:rPr lang="en-IN" smtClean="0"/>
              <a:t>‹#›</a:t>
            </a:fld>
            <a:endParaRPr lang="en-IN"/>
          </a:p>
        </p:txBody>
      </p:sp>
    </p:spTree>
    <p:extLst>
      <p:ext uri="{BB962C8B-B14F-4D97-AF65-F5344CB8AC3E}">
        <p14:creationId xmlns:p14="http://schemas.microsoft.com/office/powerpoint/2010/main" val="29054494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C9ADF-D36D-06E6-D963-77B78988813F}"/>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E2CE788-092E-CB42-A064-358B96E1F504}"/>
              </a:ext>
            </a:extLst>
          </p:cNvPr>
          <p:cNvSpPr>
            <a:spLocks noGrp="1"/>
          </p:cNvSpPr>
          <p:nvPr>
            <p:ph type="subTitle" idx="1"/>
          </p:nvPr>
        </p:nvSpPr>
        <p:spPr/>
        <p:txBody>
          <a:bodyPr/>
          <a:lstStyle/>
          <a:p>
            <a:endParaRPr lang="en-IN"/>
          </a:p>
        </p:txBody>
      </p:sp>
      <p:pic>
        <p:nvPicPr>
          <p:cNvPr id="7" name="Picture 6" descr="A city skyline with a body of water">
            <a:extLst>
              <a:ext uri="{FF2B5EF4-FFF2-40B4-BE49-F238E27FC236}">
                <a16:creationId xmlns:a16="http://schemas.microsoft.com/office/drawing/2014/main" id="{547DF83D-2DA9-4DA7-18E8-75123798E32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6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a:effectLst>
            <a:outerShdw blurRad="50800" dist="50800" dir="5400000" algn="ctr" rotWithShape="0">
              <a:srgbClr val="000000"/>
            </a:outerShdw>
          </a:effectLst>
        </p:spPr>
      </p:pic>
      <p:sp>
        <p:nvSpPr>
          <p:cNvPr id="8" name="TextBox 7">
            <a:extLst>
              <a:ext uri="{FF2B5EF4-FFF2-40B4-BE49-F238E27FC236}">
                <a16:creationId xmlns:a16="http://schemas.microsoft.com/office/drawing/2014/main" id="{D802F4A3-1F55-92F5-EDF3-27EA90FD50E8}"/>
              </a:ext>
            </a:extLst>
          </p:cNvPr>
          <p:cNvSpPr txBox="1"/>
          <p:nvPr/>
        </p:nvSpPr>
        <p:spPr>
          <a:xfrm>
            <a:off x="734785" y="353705"/>
            <a:ext cx="10722428" cy="2492990"/>
          </a:xfrm>
          <a:prstGeom prst="rect">
            <a:avLst/>
          </a:prstGeom>
          <a:noFill/>
        </p:spPr>
        <p:txBody>
          <a:bodyPr wrap="square" rtlCol="0">
            <a:spAutoFit/>
          </a:bodyPr>
          <a:lstStyle/>
          <a:p>
            <a:pPr algn="ctr"/>
            <a:r>
              <a:rPr lang="en-IN" sz="2800" b="1">
                <a:solidFill>
                  <a:schemeClr val="bg1"/>
                </a:solidFill>
                <a:latin typeface="Georgia" panose="02040502050405020303" pitchFamily="18" charset="0"/>
              </a:rPr>
              <a:t>MGMT 585 - IT Project Management</a:t>
            </a:r>
          </a:p>
          <a:p>
            <a:pPr algn="ctr"/>
            <a:endParaRPr lang="en-IN" sz="2800" b="1">
              <a:solidFill>
                <a:schemeClr val="bg1"/>
              </a:solidFill>
              <a:latin typeface="Georgia" panose="02040502050405020303" pitchFamily="18" charset="0"/>
            </a:endParaRPr>
          </a:p>
          <a:p>
            <a:pPr algn="ctr"/>
            <a:r>
              <a:rPr lang="en-US" sz="3600" b="1" i="0" u="none" strike="noStrike" baseline="0">
                <a:solidFill>
                  <a:schemeClr val="bg1"/>
                </a:solidFill>
                <a:latin typeface="Georgia" panose="02040502050405020303" pitchFamily="18" charset="0"/>
              </a:rPr>
              <a:t>Alternative Group Project – Managing and Delivering an Analytics Project</a:t>
            </a:r>
          </a:p>
          <a:p>
            <a:pPr algn="ctr"/>
            <a:r>
              <a:rPr lang="en-US" sz="2800" b="1">
                <a:solidFill>
                  <a:schemeClr val="bg1"/>
                </a:solidFill>
                <a:latin typeface="Georgia" panose="02040502050405020303" pitchFamily="18" charset="0"/>
              </a:rPr>
              <a:t>Dataset - Airbnb</a:t>
            </a:r>
            <a:endParaRPr lang="en-IN" sz="6600" b="1">
              <a:solidFill>
                <a:schemeClr val="bg1"/>
              </a:solidFill>
              <a:latin typeface="Georgia" panose="02040502050405020303" pitchFamily="18" charset="0"/>
            </a:endParaRPr>
          </a:p>
        </p:txBody>
      </p:sp>
      <p:sp>
        <p:nvSpPr>
          <p:cNvPr id="9" name="TextBox 8">
            <a:extLst>
              <a:ext uri="{FF2B5EF4-FFF2-40B4-BE49-F238E27FC236}">
                <a16:creationId xmlns:a16="http://schemas.microsoft.com/office/drawing/2014/main" id="{5C31EC68-4FBC-0766-B5FF-41ECD6938A76}"/>
              </a:ext>
            </a:extLst>
          </p:cNvPr>
          <p:cNvSpPr txBox="1"/>
          <p:nvPr/>
        </p:nvSpPr>
        <p:spPr>
          <a:xfrm>
            <a:off x="141514" y="5953702"/>
            <a:ext cx="11723915" cy="738664"/>
          </a:xfrm>
          <a:prstGeom prst="rect">
            <a:avLst/>
          </a:prstGeom>
          <a:noFill/>
        </p:spPr>
        <p:txBody>
          <a:bodyPr wrap="square" rtlCol="0">
            <a:spAutoFit/>
          </a:bodyPr>
          <a:lstStyle/>
          <a:p>
            <a:pPr algn="ctr"/>
            <a:r>
              <a:rPr lang="en-IN" sz="2400" b="1">
                <a:solidFill>
                  <a:schemeClr val="bg1"/>
                </a:solidFill>
                <a:latin typeface="Georgia" panose="02040502050405020303" pitchFamily="18" charset="0"/>
              </a:rPr>
              <a:t>Team – Time Value</a:t>
            </a:r>
          </a:p>
          <a:p>
            <a:pPr algn="ctr"/>
            <a:r>
              <a:rPr lang="en-US" sz="1800">
                <a:solidFill>
                  <a:schemeClr val="bg1"/>
                </a:solidFill>
                <a:effectLst/>
                <a:latin typeface="Times New Roman" panose="02020603050405020304" pitchFamily="18" charset="0"/>
                <a:ea typeface="Calibri" panose="020F0502020204030204" pitchFamily="34" charset="0"/>
                <a:cs typeface="Arial" panose="020B0604020202020204" pitchFamily="34" charset="0"/>
              </a:rPr>
              <a:t>Aravind Teja Chikoti, Avishek Dasgupta, Vishnu Vardhan </a:t>
            </a:r>
            <a:r>
              <a:rPr lang="en-US" sz="180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Ponduri</a:t>
            </a:r>
            <a:r>
              <a:rPr lang="en-US" sz="180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Sohan Kumar Sahoo, </a:t>
            </a:r>
            <a:r>
              <a:rPr lang="en-US" sz="180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Mourya</a:t>
            </a:r>
            <a:r>
              <a:rPr lang="en-US" sz="1800">
                <a:solidFill>
                  <a:schemeClr val="bg1"/>
                </a:solidFill>
                <a:effectLst/>
                <a:latin typeface="Times New Roman" panose="02020603050405020304" pitchFamily="18" charset="0"/>
                <a:ea typeface="Calibri" panose="020F0502020204030204" pitchFamily="34" charset="0"/>
                <a:cs typeface="Arial" panose="020B0604020202020204" pitchFamily="34" charset="0"/>
              </a:rPr>
              <a:t> Gupta </a:t>
            </a:r>
            <a:r>
              <a:rPr lang="en-US" sz="1800" err="1">
                <a:solidFill>
                  <a:schemeClr val="bg1"/>
                </a:solidFill>
                <a:effectLst/>
                <a:latin typeface="Times New Roman" panose="02020603050405020304" pitchFamily="18" charset="0"/>
                <a:ea typeface="Calibri" panose="020F0502020204030204" pitchFamily="34" charset="0"/>
                <a:cs typeface="Arial" panose="020B0604020202020204" pitchFamily="34" charset="0"/>
              </a:rPr>
              <a:t>Vakacharla</a:t>
            </a:r>
            <a:endParaRPr lang="en-IN" sz="2400" b="1">
              <a:solidFill>
                <a:schemeClr val="bg1"/>
              </a:solidFill>
              <a:latin typeface="Georgia" panose="02040502050405020303" pitchFamily="18" charset="0"/>
            </a:endParaRPr>
          </a:p>
        </p:txBody>
      </p:sp>
    </p:spTree>
    <p:extLst>
      <p:ext uri="{BB962C8B-B14F-4D97-AF65-F5344CB8AC3E}">
        <p14:creationId xmlns:p14="http://schemas.microsoft.com/office/powerpoint/2010/main" val="2831545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AD643-A5C0-0EA0-2542-39F55802F34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ED31516-510D-0C4A-EDD6-77CC023DCF10}"/>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9C059D0-243B-AC39-6BFF-C918738B40B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B9D01E-D907-3DEF-B1B9-E4D5AD8E18B7}"/>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Gantt Chart with Critical Path</a:t>
            </a:r>
          </a:p>
        </p:txBody>
      </p:sp>
      <p:pic>
        <p:nvPicPr>
          <p:cNvPr id="3" name="Picture 2">
            <a:extLst>
              <a:ext uri="{FF2B5EF4-FFF2-40B4-BE49-F238E27FC236}">
                <a16:creationId xmlns:a16="http://schemas.microsoft.com/office/drawing/2014/main" id="{CA566ECC-9FFA-DAB4-D3CF-6C5BA59E2250}"/>
              </a:ext>
            </a:extLst>
          </p:cNvPr>
          <p:cNvPicPr>
            <a:picLocks noChangeAspect="1"/>
          </p:cNvPicPr>
          <p:nvPr/>
        </p:nvPicPr>
        <p:blipFill>
          <a:blip r:embed="rId2"/>
          <a:stretch>
            <a:fillRect/>
          </a:stretch>
        </p:blipFill>
        <p:spPr>
          <a:xfrm>
            <a:off x="468142" y="1211388"/>
            <a:ext cx="11286198" cy="2601259"/>
          </a:xfrm>
          <a:prstGeom prst="rect">
            <a:avLst/>
          </a:prstGeom>
          <a:effectLst/>
        </p:spPr>
      </p:pic>
      <p:pic>
        <p:nvPicPr>
          <p:cNvPr id="10" name="Picture 9">
            <a:extLst>
              <a:ext uri="{FF2B5EF4-FFF2-40B4-BE49-F238E27FC236}">
                <a16:creationId xmlns:a16="http://schemas.microsoft.com/office/drawing/2014/main" id="{E42D068E-D6A4-E4C7-4B43-4E3BCC580916}"/>
              </a:ext>
            </a:extLst>
          </p:cNvPr>
          <p:cNvPicPr>
            <a:picLocks noChangeAspect="1"/>
          </p:cNvPicPr>
          <p:nvPr/>
        </p:nvPicPr>
        <p:blipFill>
          <a:blip r:embed="rId3"/>
          <a:stretch>
            <a:fillRect/>
          </a:stretch>
        </p:blipFill>
        <p:spPr>
          <a:xfrm>
            <a:off x="468142" y="3812647"/>
            <a:ext cx="11286198" cy="2805186"/>
          </a:xfrm>
          <a:prstGeom prst="rect">
            <a:avLst/>
          </a:prstGeom>
          <a:effectLst/>
        </p:spPr>
      </p:pic>
    </p:spTree>
    <p:extLst>
      <p:ext uri="{BB962C8B-B14F-4D97-AF65-F5344CB8AC3E}">
        <p14:creationId xmlns:p14="http://schemas.microsoft.com/office/powerpoint/2010/main" val="2239975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E9F8E-B4D0-27CC-32DC-5C56B6B9AD1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9EC0A70-1782-C4F0-A084-0B7D4589B6CD}"/>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35B6A72C-92ED-5F2A-8A37-2CC0740BBC49}"/>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9453E7F-3030-63B1-EB3B-F3E6BD01CC33}"/>
              </a:ext>
            </a:extLst>
          </p:cNvPr>
          <p:cNvSpPr txBox="1"/>
          <p:nvPr/>
        </p:nvSpPr>
        <p:spPr>
          <a:xfrm>
            <a:off x="838200" y="240168"/>
            <a:ext cx="11483897"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II(a): Implications of Plan-Based approach</a:t>
            </a:r>
          </a:p>
        </p:txBody>
      </p:sp>
      <p:sp>
        <p:nvSpPr>
          <p:cNvPr id="11" name="Content Placeholder 10">
            <a:extLst>
              <a:ext uri="{FF2B5EF4-FFF2-40B4-BE49-F238E27FC236}">
                <a16:creationId xmlns:a16="http://schemas.microsoft.com/office/drawing/2014/main" id="{EBC642D1-EE68-09F0-F7AF-88ACDB431C92}"/>
              </a:ext>
            </a:extLst>
          </p:cNvPr>
          <p:cNvSpPr>
            <a:spLocks noGrp="1"/>
          </p:cNvSpPr>
          <p:nvPr>
            <p:ph sz="half" idx="1"/>
          </p:nvPr>
        </p:nvSpPr>
        <p:spPr>
          <a:xfrm>
            <a:off x="838200" y="1650381"/>
            <a:ext cx="10591800" cy="3927258"/>
          </a:xfrm>
        </p:spPr>
        <p:txBody>
          <a:bodyPr vert="horz" lIns="91440" tIns="45720" rIns="91440" bIns="45720" rtlCol="0" anchor="t">
            <a:noAutofit/>
          </a:bodyPr>
          <a:lstStyle/>
          <a:p>
            <a:r>
              <a:rPr lang="en-US" sz="1800" b="1">
                <a:effectLst/>
                <a:latin typeface="Georgia" panose="02040502050405020303" pitchFamily="18" charset="0"/>
              </a:rPr>
              <a:t>Predictability and Structure</a:t>
            </a:r>
            <a:r>
              <a:rPr lang="en-US" sz="1800">
                <a:effectLst/>
                <a:latin typeface="Georgia" panose="02040502050405020303" pitchFamily="18" charset="0"/>
              </a:rPr>
              <a:t>: A Plan-based approach offers a high degree of predictability and structure, with detailed planning upfront. This can be particularly beneficial for projects with well-defined requirements and where the scope is unlikely to change significantly.</a:t>
            </a:r>
          </a:p>
          <a:p>
            <a:r>
              <a:rPr lang="en-US" sz="1800" b="1">
                <a:effectLst/>
                <a:latin typeface="Georgia" panose="02040502050405020303" pitchFamily="18" charset="0"/>
              </a:rPr>
              <a:t>Comprehensive Documentation</a:t>
            </a:r>
            <a:r>
              <a:rPr lang="en-US" sz="1800">
                <a:effectLst/>
                <a:latin typeface="Georgia" panose="02040502050405020303" pitchFamily="18" charset="0"/>
              </a:rPr>
              <a:t>: This approach typically involves comprehensive documentation, which can be beneficial for projects that require strict regulatory compliance or where extensive record-keeping is necessary.</a:t>
            </a:r>
          </a:p>
          <a:p>
            <a:r>
              <a:rPr lang="en-US" sz="1800" b="1">
                <a:effectLst/>
                <a:latin typeface="Georgia" panose="02040502050405020303" pitchFamily="18" charset="0"/>
              </a:rPr>
              <a:t>Scope Management</a:t>
            </a:r>
            <a:r>
              <a:rPr lang="en-US" sz="1800">
                <a:effectLst/>
                <a:latin typeface="Georgia" panose="02040502050405020303" pitchFamily="18" charset="0"/>
              </a:rPr>
              <a:t>: Changes to the project scope are generally more challenging to accommodate in a Plan-based approach, potentially leading to delays or increased costs if significant revisions are required.</a:t>
            </a:r>
          </a:p>
          <a:p>
            <a:r>
              <a:rPr lang="en-US" sz="1800" b="1">
                <a:effectLst/>
                <a:latin typeface="Georgia" panose="02040502050405020303" pitchFamily="18" charset="0"/>
              </a:rPr>
              <a:t>Risk of Over-Planning</a:t>
            </a:r>
            <a:r>
              <a:rPr lang="en-US" sz="1800">
                <a:effectLst/>
                <a:latin typeface="Georgia" panose="02040502050405020303" pitchFamily="18" charset="0"/>
              </a:rPr>
              <a:t>: There's a risk of spending too much time in the planning phase, which can delay the start of actual work and might lead to missed opportunities or outdated solutions by the time the project is delivered.</a:t>
            </a:r>
          </a:p>
          <a:p>
            <a:r>
              <a:rPr lang="en-US" sz="1800" b="1">
                <a:effectLst/>
                <a:latin typeface="Georgia" panose="02040502050405020303" pitchFamily="18" charset="0"/>
              </a:rPr>
              <a:t>Stakeholder Engagement</a:t>
            </a:r>
            <a:r>
              <a:rPr lang="en-US" sz="1800">
                <a:effectLst/>
                <a:latin typeface="Georgia" panose="02040502050405020303" pitchFamily="18" charset="0"/>
              </a:rPr>
              <a:t>: Continuous stakeholder engagement can be more challenging, as feedback loops are typically longer, and changes are harder to implement once the project is underway.</a:t>
            </a:r>
          </a:p>
        </p:txBody>
      </p:sp>
    </p:spTree>
    <p:extLst>
      <p:ext uri="{BB962C8B-B14F-4D97-AF65-F5344CB8AC3E}">
        <p14:creationId xmlns:p14="http://schemas.microsoft.com/office/powerpoint/2010/main" val="1911007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(b): Agile Project Management Plan</a:t>
            </a:r>
          </a:p>
        </p:txBody>
      </p:sp>
      <p:sp>
        <p:nvSpPr>
          <p:cNvPr id="11" name="Content Placeholder 10">
            <a:extLst>
              <a:ext uri="{FF2B5EF4-FFF2-40B4-BE49-F238E27FC236}">
                <a16:creationId xmlns:a16="http://schemas.microsoft.com/office/drawing/2014/main" id="{0FA687BB-8C29-980E-8B1C-2698930C44E2}"/>
              </a:ext>
            </a:extLst>
          </p:cNvPr>
          <p:cNvSpPr>
            <a:spLocks noGrp="1"/>
          </p:cNvSpPr>
          <p:nvPr>
            <p:ph sz="half" idx="1"/>
          </p:nvPr>
        </p:nvSpPr>
        <p:spPr>
          <a:xfrm>
            <a:off x="838200" y="2424951"/>
            <a:ext cx="5181600" cy="3152687"/>
          </a:xfrm>
        </p:spPr>
        <p:txBody>
          <a:bodyPr vert="horz" lIns="91440" tIns="45720" rIns="91440" bIns="45720" rtlCol="0" anchor="t">
            <a:normAutofit lnSpcReduction="10000"/>
          </a:bodyPr>
          <a:lstStyle/>
          <a:p>
            <a:r>
              <a:rPr lang="en-US" sz="2400">
                <a:latin typeface="Georgia"/>
                <a:ea typeface="Calibri"/>
                <a:cs typeface="Calibri"/>
              </a:rPr>
              <a:t>Methodology: Agile</a:t>
            </a:r>
            <a:endParaRPr lang="en-US" sz="2400">
              <a:solidFill>
                <a:srgbClr val="808080"/>
              </a:solidFill>
              <a:latin typeface="Georgia"/>
              <a:ea typeface="Calibri"/>
              <a:cs typeface="Calibri"/>
            </a:endParaRPr>
          </a:p>
          <a:p>
            <a:endParaRPr lang="en-US" sz="2400">
              <a:latin typeface="Georgia"/>
              <a:ea typeface="Calibri"/>
              <a:cs typeface="Calibri"/>
            </a:endParaRPr>
          </a:p>
          <a:p>
            <a:r>
              <a:rPr lang="en-US" sz="2400">
                <a:latin typeface="Georgia"/>
                <a:ea typeface="Calibri"/>
                <a:cs typeface="Calibri"/>
              </a:rPr>
              <a:t>Environment: Jira</a:t>
            </a:r>
            <a:endParaRPr lang="en-US">
              <a:latin typeface="Georgia"/>
              <a:ea typeface="Calibri" panose="020F0502020204030204"/>
              <a:cs typeface="Calibri" panose="020F0502020204030204"/>
            </a:endParaRPr>
          </a:p>
          <a:p>
            <a:endParaRPr lang="en-US" sz="2400">
              <a:latin typeface="Georgia" panose="02040502050405020303" pitchFamily="18" charset="0"/>
              <a:ea typeface="Calibri"/>
              <a:cs typeface="Calibri"/>
            </a:endParaRPr>
          </a:p>
          <a:p>
            <a:r>
              <a:rPr lang="en-US" sz="2400">
                <a:latin typeface="Georgia"/>
                <a:ea typeface="Calibri"/>
                <a:cs typeface="Calibri"/>
              </a:rPr>
              <a:t>View Board: Kanban</a:t>
            </a:r>
            <a:endParaRPr lang="en-US">
              <a:latin typeface="Georgia"/>
              <a:ea typeface="Calibri"/>
              <a:cs typeface="Calibri"/>
            </a:endParaRPr>
          </a:p>
          <a:p>
            <a:endParaRPr lang="en-US" sz="2400">
              <a:latin typeface="Georgia" panose="02040502050405020303" pitchFamily="18" charset="0"/>
              <a:ea typeface="Calibri"/>
              <a:cs typeface="Calibri"/>
            </a:endParaRPr>
          </a:p>
          <a:p>
            <a:r>
              <a:rPr lang="en-US" sz="2400">
                <a:latin typeface="Georgia"/>
                <a:ea typeface="Calibri"/>
                <a:cs typeface="Calibri"/>
              </a:rPr>
              <a:t>Prioritization Method: </a:t>
            </a:r>
            <a:r>
              <a:rPr lang="en-US" sz="2400" err="1">
                <a:latin typeface="Georgia"/>
                <a:ea typeface="Calibri"/>
                <a:cs typeface="Calibri"/>
              </a:rPr>
              <a:t>MoSCoW</a:t>
            </a:r>
            <a:endParaRPr lang="en-US">
              <a:latin typeface="Georgia"/>
              <a:ea typeface="Calibri"/>
              <a:cs typeface="Calibri"/>
            </a:endParaRPr>
          </a:p>
          <a:p>
            <a:endParaRPr lang="en-US">
              <a:ea typeface="Calibri"/>
              <a:cs typeface="Calibri"/>
            </a:endParaRPr>
          </a:p>
        </p:txBody>
      </p:sp>
      <p:pic>
        <p:nvPicPr>
          <p:cNvPr id="13" name="Content Placeholder 12" descr="A screenshot of a computer&#10;&#10;Description automatically generated">
            <a:extLst>
              <a:ext uri="{FF2B5EF4-FFF2-40B4-BE49-F238E27FC236}">
                <a16:creationId xmlns:a16="http://schemas.microsoft.com/office/drawing/2014/main" id="{B7C30AF7-9187-9D54-F1B1-23AF833B1004}"/>
              </a:ext>
            </a:extLst>
          </p:cNvPr>
          <p:cNvPicPr>
            <a:picLocks noGrp="1" noChangeAspect="1"/>
          </p:cNvPicPr>
          <p:nvPr>
            <p:ph sz="half" idx="2"/>
          </p:nvPr>
        </p:nvPicPr>
        <p:blipFill>
          <a:blip r:embed="rId3"/>
          <a:stretch>
            <a:fillRect/>
          </a:stretch>
        </p:blipFill>
        <p:spPr>
          <a:xfrm>
            <a:off x="6693156" y="1943894"/>
            <a:ext cx="4139688" cy="4114800"/>
          </a:xfrm>
          <a:effectLst>
            <a:glow rad="63500">
              <a:schemeClr val="accent1">
                <a:satMod val="175000"/>
                <a:alpha val="40000"/>
              </a:schemeClr>
            </a:glow>
          </a:effectLst>
        </p:spPr>
      </p:pic>
    </p:spTree>
    <p:extLst>
      <p:ext uri="{BB962C8B-B14F-4D97-AF65-F5344CB8AC3E}">
        <p14:creationId xmlns:p14="http://schemas.microsoft.com/office/powerpoint/2010/main" val="3410705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a:rPr>
              <a:t>Part II (b): EPIC creation</a:t>
            </a:r>
            <a:endParaRPr lang="en-US"/>
          </a:p>
        </p:txBody>
      </p:sp>
      <p:pic>
        <p:nvPicPr>
          <p:cNvPr id="9" name="Picture 8" descr="A screenshot of a computer&#10;&#10;Description automatically generated">
            <a:extLst>
              <a:ext uri="{FF2B5EF4-FFF2-40B4-BE49-F238E27FC236}">
                <a16:creationId xmlns:a16="http://schemas.microsoft.com/office/drawing/2014/main" id="{1F11A1F7-2A2A-BC76-844C-9B55407EFA88}"/>
              </a:ext>
            </a:extLst>
          </p:cNvPr>
          <p:cNvPicPr>
            <a:picLocks noChangeAspect="1"/>
          </p:cNvPicPr>
          <p:nvPr/>
        </p:nvPicPr>
        <p:blipFill>
          <a:blip r:embed="rId3"/>
          <a:stretch>
            <a:fillRect/>
          </a:stretch>
        </p:blipFill>
        <p:spPr>
          <a:xfrm>
            <a:off x="973394" y="1805316"/>
            <a:ext cx="10473728" cy="4223414"/>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240967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rPr>
              <a:t>Task creation</a:t>
            </a:r>
            <a:endParaRPr lang="en-US">
              <a:solidFill>
                <a:schemeClr val="bg1"/>
              </a:solidFill>
              <a:ea typeface="Calibri"/>
              <a:cs typeface="Calibri"/>
            </a:endParaRPr>
          </a:p>
        </p:txBody>
      </p:sp>
      <p:pic>
        <p:nvPicPr>
          <p:cNvPr id="2" name="Picture 1" descr="A screenshot of a computer&#10;&#10;Description automatically generated">
            <a:extLst>
              <a:ext uri="{FF2B5EF4-FFF2-40B4-BE49-F238E27FC236}">
                <a16:creationId xmlns:a16="http://schemas.microsoft.com/office/drawing/2014/main" id="{AA126F8E-3E7C-EA6C-4E9E-36379EC59F76}"/>
              </a:ext>
            </a:extLst>
          </p:cNvPr>
          <p:cNvPicPr>
            <a:picLocks noChangeAspect="1"/>
          </p:cNvPicPr>
          <p:nvPr/>
        </p:nvPicPr>
        <p:blipFill>
          <a:blip r:embed="rId3"/>
          <a:stretch>
            <a:fillRect/>
          </a:stretch>
        </p:blipFill>
        <p:spPr>
          <a:xfrm>
            <a:off x="1042219" y="1978303"/>
            <a:ext cx="10430589" cy="3577776"/>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609034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rPr>
              <a:t>Backlog</a:t>
            </a:r>
            <a:endParaRPr lang="en-US"/>
          </a:p>
        </p:txBody>
      </p:sp>
      <p:pic>
        <p:nvPicPr>
          <p:cNvPr id="9" name="Picture 8" descr="A screenshot of a computer&#10;&#10;Description automatically generated">
            <a:extLst>
              <a:ext uri="{FF2B5EF4-FFF2-40B4-BE49-F238E27FC236}">
                <a16:creationId xmlns:a16="http://schemas.microsoft.com/office/drawing/2014/main" id="{9E5B90D5-E13D-D938-7549-3453FCC64AAF}"/>
              </a:ext>
            </a:extLst>
          </p:cNvPr>
          <p:cNvPicPr>
            <a:picLocks noChangeAspect="1"/>
          </p:cNvPicPr>
          <p:nvPr/>
        </p:nvPicPr>
        <p:blipFill>
          <a:blip r:embed="rId3"/>
          <a:stretch>
            <a:fillRect/>
          </a:stretch>
        </p:blipFill>
        <p:spPr>
          <a:xfrm>
            <a:off x="1977776" y="1964504"/>
            <a:ext cx="7928223" cy="4273194"/>
          </a:xfrm>
          <a:prstGeom prst="rect">
            <a:avLst/>
          </a:prstGeom>
          <a:effectLst>
            <a:glow rad="63500">
              <a:schemeClr val="accent1">
                <a:satMod val="175000"/>
                <a:alpha val="40000"/>
              </a:schemeClr>
            </a:glow>
          </a:effectLst>
        </p:spPr>
      </p:pic>
      <p:sp>
        <p:nvSpPr>
          <p:cNvPr id="10" name="Oval 9">
            <a:extLst>
              <a:ext uri="{FF2B5EF4-FFF2-40B4-BE49-F238E27FC236}">
                <a16:creationId xmlns:a16="http://schemas.microsoft.com/office/drawing/2014/main" id="{237FED12-8EF6-6FF2-EEB5-BCFB6D254CBE}"/>
              </a:ext>
            </a:extLst>
          </p:cNvPr>
          <p:cNvSpPr/>
          <p:nvPr/>
        </p:nvSpPr>
        <p:spPr>
          <a:xfrm>
            <a:off x="2012375" y="5683888"/>
            <a:ext cx="1446943" cy="20548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8F42564-EF41-9A02-1A00-0767128F608C}"/>
              </a:ext>
            </a:extLst>
          </p:cNvPr>
          <p:cNvSpPr txBox="1"/>
          <p:nvPr/>
        </p:nvSpPr>
        <p:spPr>
          <a:xfrm>
            <a:off x="562960" y="5326429"/>
            <a:ext cx="14151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00B050"/>
                </a:solidFill>
                <a:latin typeface="Georgia" panose="02040502050405020303" pitchFamily="18" charset="0"/>
                <a:ea typeface="Calibri"/>
                <a:cs typeface="Calibri"/>
              </a:rPr>
              <a:t>Done</a:t>
            </a:r>
          </a:p>
          <a:p>
            <a:r>
              <a:rPr lang="en-US" sz="1600" b="1">
                <a:solidFill>
                  <a:srgbClr val="0070C0"/>
                </a:solidFill>
                <a:latin typeface="Georgia" panose="02040502050405020303" pitchFamily="18" charset="0"/>
                <a:ea typeface="Calibri"/>
                <a:cs typeface="Calibri"/>
              </a:rPr>
              <a:t>In Progress</a:t>
            </a:r>
          </a:p>
          <a:p>
            <a:r>
              <a:rPr lang="en-US" sz="1600" b="1">
                <a:solidFill>
                  <a:schemeClr val="bg1">
                    <a:lumMod val="50000"/>
                  </a:schemeClr>
                </a:solidFill>
                <a:latin typeface="Georgia" panose="02040502050405020303" pitchFamily="18" charset="0"/>
                <a:ea typeface="Calibri"/>
                <a:cs typeface="Calibri"/>
              </a:rPr>
              <a:t>To Do</a:t>
            </a:r>
          </a:p>
        </p:txBody>
      </p:sp>
      <p:sp>
        <p:nvSpPr>
          <p:cNvPr id="16" name="Rectangle: Rounded Corners 15">
            <a:extLst>
              <a:ext uri="{FF2B5EF4-FFF2-40B4-BE49-F238E27FC236}">
                <a16:creationId xmlns:a16="http://schemas.microsoft.com/office/drawing/2014/main" id="{A8528787-F8B5-6AB0-91D3-08FE810E9677}"/>
              </a:ext>
            </a:extLst>
          </p:cNvPr>
          <p:cNvSpPr/>
          <p:nvPr/>
        </p:nvSpPr>
        <p:spPr>
          <a:xfrm>
            <a:off x="2055191" y="3029267"/>
            <a:ext cx="1369887" cy="55651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9D025AD-74A0-4D90-D9F2-50E6E9D5F2BB}"/>
              </a:ext>
            </a:extLst>
          </p:cNvPr>
          <p:cNvSpPr txBox="1"/>
          <p:nvPr/>
        </p:nvSpPr>
        <p:spPr>
          <a:xfrm>
            <a:off x="1293919" y="3121334"/>
            <a:ext cx="71582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FF0000"/>
                </a:solidFill>
                <a:latin typeface="Georgia" panose="02040502050405020303" pitchFamily="18" charset="0"/>
                <a:ea typeface="Calibri"/>
                <a:cs typeface="Calibri"/>
              </a:rPr>
              <a:t>EPIC</a:t>
            </a:r>
          </a:p>
        </p:txBody>
      </p:sp>
      <p:sp>
        <p:nvSpPr>
          <p:cNvPr id="18" name="Oval 17">
            <a:extLst>
              <a:ext uri="{FF2B5EF4-FFF2-40B4-BE49-F238E27FC236}">
                <a16:creationId xmlns:a16="http://schemas.microsoft.com/office/drawing/2014/main" id="{478715FB-17E8-9D0A-EFAA-E3B0CF71CD22}"/>
              </a:ext>
            </a:extLst>
          </p:cNvPr>
          <p:cNvSpPr/>
          <p:nvPr/>
        </p:nvSpPr>
        <p:spPr>
          <a:xfrm>
            <a:off x="2130120" y="4281648"/>
            <a:ext cx="179797" cy="196921"/>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BA2E6D1-1D9A-653F-8FBC-4A42CBD60305}"/>
              </a:ext>
            </a:extLst>
          </p:cNvPr>
          <p:cNvSpPr txBox="1"/>
          <p:nvPr/>
        </p:nvSpPr>
        <p:spPr>
          <a:xfrm>
            <a:off x="206829" y="4014053"/>
            <a:ext cx="177127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solidFill>
                  <a:srgbClr val="FF0000"/>
                </a:solidFill>
                <a:latin typeface="Georgia" panose="02040502050405020303" pitchFamily="18" charset="0"/>
                <a:ea typeface="Calibri"/>
                <a:cs typeface="Calibri"/>
              </a:rPr>
              <a:t>Colour</a:t>
            </a:r>
            <a:r>
              <a:rPr lang="en-US" sz="1600" b="1">
                <a:solidFill>
                  <a:srgbClr val="FF0000"/>
                </a:solidFill>
                <a:latin typeface="Georgia" panose="02040502050405020303" pitchFamily="18" charset="0"/>
                <a:ea typeface="Calibri"/>
                <a:cs typeface="Calibri"/>
              </a:rPr>
              <a:t> representation of EPIC</a:t>
            </a:r>
          </a:p>
        </p:txBody>
      </p:sp>
      <p:sp>
        <p:nvSpPr>
          <p:cNvPr id="20" name="Rectangle: Rounded Corners 19">
            <a:extLst>
              <a:ext uri="{FF2B5EF4-FFF2-40B4-BE49-F238E27FC236}">
                <a16:creationId xmlns:a16="http://schemas.microsoft.com/office/drawing/2014/main" id="{92C50049-1D6E-35F0-650B-F90B698ABD63}"/>
              </a:ext>
            </a:extLst>
          </p:cNvPr>
          <p:cNvSpPr/>
          <p:nvPr/>
        </p:nvSpPr>
        <p:spPr>
          <a:xfrm>
            <a:off x="2697438" y="2172936"/>
            <a:ext cx="1053101" cy="291101"/>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42043B-50FA-3355-B7C6-F0D8184BFD26}"/>
              </a:ext>
            </a:extLst>
          </p:cNvPr>
          <p:cNvSpPr txBox="1"/>
          <p:nvPr/>
        </p:nvSpPr>
        <p:spPr>
          <a:xfrm>
            <a:off x="2312090" y="1594921"/>
            <a:ext cx="22054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FF0000"/>
                </a:solidFill>
                <a:latin typeface="Georgia" panose="02040502050405020303" pitchFamily="18" charset="0"/>
                <a:ea typeface="Calibri"/>
                <a:cs typeface="Calibri"/>
              </a:rPr>
              <a:t>Assigned members</a:t>
            </a:r>
          </a:p>
        </p:txBody>
      </p:sp>
      <p:sp>
        <p:nvSpPr>
          <p:cNvPr id="22" name="Rectangle: Rounded Corners 21">
            <a:extLst>
              <a:ext uri="{FF2B5EF4-FFF2-40B4-BE49-F238E27FC236}">
                <a16:creationId xmlns:a16="http://schemas.microsoft.com/office/drawing/2014/main" id="{912E8605-4103-D0E6-0576-A0A5EE64871E}"/>
              </a:ext>
            </a:extLst>
          </p:cNvPr>
          <p:cNvSpPr/>
          <p:nvPr/>
        </p:nvSpPr>
        <p:spPr>
          <a:xfrm>
            <a:off x="1958854" y="1958854"/>
            <a:ext cx="582202" cy="23973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4069DDC-37A2-F775-9588-976147DEEBF0}"/>
              </a:ext>
            </a:extLst>
          </p:cNvPr>
          <p:cNvCxnSpPr/>
          <p:nvPr/>
        </p:nvCxnSpPr>
        <p:spPr>
          <a:xfrm flipH="1" flipV="1">
            <a:off x="3183596" y="1843675"/>
            <a:ext cx="10276" cy="3270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09ABF35-880E-212C-1E95-5DFF86B08E2D}"/>
              </a:ext>
            </a:extLst>
          </p:cNvPr>
          <p:cNvSpPr txBox="1"/>
          <p:nvPr/>
        </p:nvSpPr>
        <p:spPr>
          <a:xfrm>
            <a:off x="1216475" y="1896779"/>
            <a:ext cx="74664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FF0000"/>
                </a:solidFill>
                <a:latin typeface="Georgia" panose="02040502050405020303" pitchFamily="18" charset="0"/>
                <a:ea typeface="Calibri"/>
                <a:cs typeface="Calibri"/>
              </a:rPr>
              <a:t>View</a:t>
            </a:r>
          </a:p>
        </p:txBody>
      </p:sp>
      <p:sp>
        <p:nvSpPr>
          <p:cNvPr id="25" name="Rectangle: Rounded Corners 24">
            <a:extLst>
              <a:ext uri="{FF2B5EF4-FFF2-40B4-BE49-F238E27FC236}">
                <a16:creationId xmlns:a16="http://schemas.microsoft.com/office/drawing/2014/main" id="{46C517F4-B74E-A7A6-0E17-9B6FE6AC13E1}"/>
              </a:ext>
            </a:extLst>
          </p:cNvPr>
          <p:cNvSpPr/>
          <p:nvPr/>
        </p:nvSpPr>
        <p:spPr>
          <a:xfrm>
            <a:off x="3971229" y="2205049"/>
            <a:ext cx="907550" cy="265415"/>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43EBD97-BB0B-F08F-91CB-7BC62A01932F}"/>
              </a:ext>
            </a:extLst>
          </p:cNvPr>
          <p:cNvSpPr txBox="1"/>
          <p:nvPr/>
        </p:nvSpPr>
        <p:spPr>
          <a:xfrm>
            <a:off x="4815418" y="1597088"/>
            <a:ext cx="9847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FF0000"/>
                </a:solidFill>
                <a:latin typeface="Georgia" panose="02040502050405020303" pitchFamily="18" charset="0"/>
                <a:ea typeface="Calibri"/>
                <a:cs typeface="Calibri"/>
              </a:rPr>
              <a:t>Filters</a:t>
            </a:r>
          </a:p>
        </p:txBody>
      </p:sp>
      <p:cxnSp>
        <p:nvCxnSpPr>
          <p:cNvPr id="27" name="Straight Arrow Connector 26">
            <a:extLst>
              <a:ext uri="{FF2B5EF4-FFF2-40B4-BE49-F238E27FC236}">
                <a16:creationId xmlns:a16="http://schemas.microsoft.com/office/drawing/2014/main" id="{5EBC6372-884F-452C-7A1A-A76A6DFCC0E2}"/>
              </a:ext>
            </a:extLst>
          </p:cNvPr>
          <p:cNvCxnSpPr/>
          <p:nvPr/>
        </p:nvCxnSpPr>
        <p:spPr>
          <a:xfrm flipV="1">
            <a:off x="4846154" y="1910759"/>
            <a:ext cx="239086" cy="285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D5C5E46B-0670-F29B-C95C-2AADE2D05E4B}"/>
              </a:ext>
            </a:extLst>
          </p:cNvPr>
          <p:cNvSpPr/>
          <p:nvPr/>
        </p:nvSpPr>
        <p:spPr>
          <a:xfrm>
            <a:off x="3714330" y="6045695"/>
            <a:ext cx="3792877" cy="1969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EE266AC8-CD21-1D43-72C0-9982E39734A3}"/>
              </a:ext>
            </a:extLst>
          </p:cNvPr>
          <p:cNvSpPr/>
          <p:nvPr/>
        </p:nvSpPr>
        <p:spPr>
          <a:xfrm>
            <a:off x="7567814" y="6041411"/>
            <a:ext cx="813370" cy="196920"/>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9DEC735-824F-EC99-DE23-98B404627AFE}"/>
              </a:ext>
            </a:extLst>
          </p:cNvPr>
          <p:cNvSpPr/>
          <p:nvPr/>
        </p:nvSpPr>
        <p:spPr>
          <a:xfrm>
            <a:off x="8381336" y="6034990"/>
            <a:ext cx="547954" cy="20548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1D6E4E0C-0E06-4B38-F0C9-9DE64F57F2C4}"/>
              </a:ext>
            </a:extLst>
          </p:cNvPr>
          <p:cNvSpPr/>
          <p:nvPr/>
        </p:nvSpPr>
        <p:spPr>
          <a:xfrm>
            <a:off x="9485995" y="6043552"/>
            <a:ext cx="171235" cy="188358"/>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C211A16C-360D-8070-923E-8347C1094C19}"/>
              </a:ext>
            </a:extLst>
          </p:cNvPr>
          <p:cNvSpPr txBox="1"/>
          <p:nvPr/>
        </p:nvSpPr>
        <p:spPr>
          <a:xfrm>
            <a:off x="5191672" y="6358240"/>
            <a:ext cx="7235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rgbClr val="FF0000"/>
                </a:solidFill>
                <a:latin typeface="Georgia" panose="02040502050405020303" pitchFamily="18" charset="0"/>
                <a:ea typeface="Calibri"/>
                <a:cs typeface="Calibri"/>
              </a:rPr>
              <a:t>Task</a:t>
            </a:r>
          </a:p>
        </p:txBody>
      </p:sp>
      <p:sp>
        <p:nvSpPr>
          <p:cNvPr id="34" name="TextBox 33">
            <a:extLst>
              <a:ext uri="{FF2B5EF4-FFF2-40B4-BE49-F238E27FC236}">
                <a16:creationId xmlns:a16="http://schemas.microsoft.com/office/drawing/2014/main" id="{363E38D3-BC92-E0FD-BC88-F2E3D4E49796}"/>
              </a:ext>
            </a:extLst>
          </p:cNvPr>
          <p:cNvSpPr txBox="1"/>
          <p:nvPr/>
        </p:nvSpPr>
        <p:spPr>
          <a:xfrm>
            <a:off x="6936294" y="6383957"/>
            <a:ext cx="161644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latin typeface="Georgia" panose="02040502050405020303" pitchFamily="18" charset="0"/>
                <a:ea typeface="Calibri"/>
                <a:cs typeface="Calibri"/>
              </a:rPr>
              <a:t>Assigned</a:t>
            </a:r>
            <a:r>
              <a:rPr lang="en-US" sz="1400" b="1">
                <a:solidFill>
                  <a:schemeClr val="accent2">
                    <a:lumMod val="75000"/>
                  </a:schemeClr>
                </a:solidFill>
                <a:latin typeface="Georgia" panose="02040502050405020303" pitchFamily="18" charset="0"/>
                <a:ea typeface="Calibri"/>
                <a:cs typeface="Calibri"/>
              </a:rPr>
              <a:t> </a:t>
            </a:r>
            <a:r>
              <a:rPr lang="en-US" sz="1400" b="1">
                <a:solidFill>
                  <a:srgbClr val="FF0000"/>
                </a:solidFill>
                <a:latin typeface="Georgia" panose="02040502050405020303" pitchFamily="18" charset="0"/>
                <a:ea typeface="Calibri"/>
                <a:cs typeface="Calibri"/>
              </a:rPr>
              <a:t>EPIC</a:t>
            </a:r>
          </a:p>
        </p:txBody>
      </p:sp>
      <p:cxnSp>
        <p:nvCxnSpPr>
          <p:cNvPr id="35" name="Straight Arrow Connector 34">
            <a:extLst>
              <a:ext uri="{FF2B5EF4-FFF2-40B4-BE49-F238E27FC236}">
                <a16:creationId xmlns:a16="http://schemas.microsoft.com/office/drawing/2014/main" id="{14A4EA0E-D79B-3360-3965-FB827E478121}"/>
              </a:ext>
            </a:extLst>
          </p:cNvPr>
          <p:cNvCxnSpPr/>
          <p:nvPr/>
        </p:nvCxnSpPr>
        <p:spPr>
          <a:xfrm flipH="1">
            <a:off x="7739543" y="6264343"/>
            <a:ext cx="284252" cy="16952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92DBF55-49F6-1681-CEF4-A98AEFDD6E2C}"/>
              </a:ext>
            </a:extLst>
          </p:cNvPr>
          <p:cNvSpPr txBox="1"/>
          <p:nvPr/>
        </p:nvSpPr>
        <p:spPr>
          <a:xfrm>
            <a:off x="8381380" y="6386084"/>
            <a:ext cx="143435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a:solidFill>
                  <a:srgbClr val="FF0000"/>
                </a:solidFill>
                <a:latin typeface="Georgia" panose="02040502050405020303" pitchFamily="18" charset="0"/>
                <a:ea typeface="Calibri"/>
                <a:cs typeface="Calibri"/>
              </a:rPr>
              <a:t>Progress</a:t>
            </a:r>
          </a:p>
        </p:txBody>
      </p:sp>
      <p:cxnSp>
        <p:nvCxnSpPr>
          <p:cNvPr id="37" name="Straight Arrow Connector 36">
            <a:extLst>
              <a:ext uri="{FF2B5EF4-FFF2-40B4-BE49-F238E27FC236}">
                <a16:creationId xmlns:a16="http://schemas.microsoft.com/office/drawing/2014/main" id="{F4E8AC95-8369-48DC-B529-0C11EB0A6E0F}"/>
              </a:ext>
            </a:extLst>
          </p:cNvPr>
          <p:cNvCxnSpPr/>
          <p:nvPr/>
        </p:nvCxnSpPr>
        <p:spPr>
          <a:xfrm>
            <a:off x="8660579" y="6250434"/>
            <a:ext cx="6849" cy="2208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F19D491-CC5F-A133-30E1-16DA63F0428D}"/>
              </a:ext>
            </a:extLst>
          </p:cNvPr>
          <p:cNvSpPr txBox="1"/>
          <p:nvPr/>
        </p:nvSpPr>
        <p:spPr>
          <a:xfrm>
            <a:off x="9383246" y="6291904"/>
            <a:ext cx="21342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solidFill>
                  <a:srgbClr val="FF0000"/>
                </a:solidFill>
                <a:latin typeface="Georgia" panose="02040502050405020303" pitchFamily="18" charset="0"/>
                <a:ea typeface="Calibri"/>
                <a:cs typeface="Calibri"/>
              </a:rPr>
              <a:t>Assigned member to the task</a:t>
            </a:r>
          </a:p>
        </p:txBody>
      </p:sp>
    </p:spTree>
    <p:extLst>
      <p:ext uri="{BB962C8B-B14F-4D97-AF65-F5344CB8AC3E}">
        <p14:creationId xmlns:p14="http://schemas.microsoft.com/office/powerpoint/2010/main" val="42877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p:bldP spid="16" grpId="0" animBg="1"/>
      <p:bldP spid="17" grpId="0"/>
      <p:bldP spid="18" grpId="0" animBg="1"/>
      <p:bldP spid="19" grpId="0"/>
      <p:bldP spid="20" grpId="0" animBg="1"/>
      <p:bldP spid="21" grpId="0"/>
      <p:bldP spid="22" grpId="0" animBg="1"/>
      <p:bldP spid="24" grpId="0"/>
      <p:bldP spid="25" grpId="0" animBg="1"/>
      <p:bldP spid="26" grpId="0"/>
      <p:bldP spid="28" grpId="0" animBg="1"/>
      <p:bldP spid="29" grpId="0" animBg="1"/>
      <p:bldP spid="31" grpId="0" animBg="1"/>
      <p:bldP spid="32" grpId="0" animBg="1"/>
      <p:bldP spid="33" grpId="0"/>
      <p:bldP spid="34" grpId="0"/>
      <p:bldP spid="36"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ea typeface="Calibri"/>
                <a:cs typeface="Calibri"/>
              </a:rPr>
              <a:t>Kanban Board</a:t>
            </a:r>
          </a:p>
        </p:txBody>
      </p:sp>
      <p:pic>
        <p:nvPicPr>
          <p:cNvPr id="7" name="Picture 6" descr="A screenshot of a computer screen&#10;&#10;Description automatically generated">
            <a:extLst>
              <a:ext uri="{FF2B5EF4-FFF2-40B4-BE49-F238E27FC236}">
                <a16:creationId xmlns:a16="http://schemas.microsoft.com/office/drawing/2014/main" id="{CC3BA1C0-64F8-74BD-BF8E-EB0F54CE4E36}"/>
              </a:ext>
            </a:extLst>
          </p:cNvPr>
          <p:cNvPicPr>
            <a:picLocks noChangeAspect="1"/>
          </p:cNvPicPr>
          <p:nvPr/>
        </p:nvPicPr>
        <p:blipFill>
          <a:blip r:embed="rId3"/>
          <a:stretch>
            <a:fillRect/>
          </a:stretch>
        </p:blipFill>
        <p:spPr>
          <a:xfrm>
            <a:off x="2290916" y="1671484"/>
            <a:ext cx="7079225" cy="4225882"/>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25726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ea typeface="Calibri"/>
                <a:cs typeface="Calibri"/>
              </a:rPr>
              <a:t>Filters</a:t>
            </a:r>
            <a:endParaRPr lang="en-US">
              <a:solidFill>
                <a:schemeClr val="bg1"/>
              </a:solidFill>
            </a:endParaRPr>
          </a:p>
        </p:txBody>
      </p:sp>
      <p:sp>
        <p:nvSpPr>
          <p:cNvPr id="8" name="Text Placeholder 7">
            <a:extLst>
              <a:ext uri="{FF2B5EF4-FFF2-40B4-BE49-F238E27FC236}">
                <a16:creationId xmlns:a16="http://schemas.microsoft.com/office/drawing/2014/main" id="{0BFF4D2E-C3BF-2F8E-F012-293A982D4853}"/>
              </a:ext>
            </a:extLst>
          </p:cNvPr>
          <p:cNvSpPr>
            <a:spLocks noGrp="1"/>
          </p:cNvSpPr>
          <p:nvPr>
            <p:ph type="body" idx="1"/>
          </p:nvPr>
        </p:nvSpPr>
        <p:spPr>
          <a:xfrm>
            <a:off x="839788" y="1458556"/>
            <a:ext cx="5157787" cy="649024"/>
          </a:xfrm>
        </p:spPr>
        <p:txBody>
          <a:bodyPr/>
          <a:lstStyle/>
          <a:p>
            <a:pPr algn="ctr"/>
            <a:r>
              <a:rPr lang="en-US">
                <a:solidFill>
                  <a:srgbClr val="002060"/>
                </a:solidFill>
                <a:latin typeface="Georgia" panose="02040502050405020303" pitchFamily="18" charset="0"/>
                <a:ea typeface="Calibri"/>
                <a:cs typeface="Calibri"/>
              </a:rPr>
              <a:t>Filter by Epic</a:t>
            </a:r>
          </a:p>
        </p:txBody>
      </p:sp>
      <p:pic>
        <p:nvPicPr>
          <p:cNvPr id="12" name="Content Placeholder 11">
            <a:extLst>
              <a:ext uri="{FF2B5EF4-FFF2-40B4-BE49-F238E27FC236}">
                <a16:creationId xmlns:a16="http://schemas.microsoft.com/office/drawing/2014/main" id="{95CCE743-49CD-C7AF-12BD-1F43D4BC8DCD}"/>
              </a:ext>
            </a:extLst>
          </p:cNvPr>
          <p:cNvPicPr>
            <a:picLocks noGrp="1" noChangeAspect="1"/>
          </p:cNvPicPr>
          <p:nvPr>
            <p:ph sz="half" idx="2"/>
          </p:nvPr>
        </p:nvPicPr>
        <p:blipFill>
          <a:blip r:embed="rId3"/>
          <a:stretch>
            <a:fillRect/>
          </a:stretch>
        </p:blipFill>
        <p:spPr>
          <a:xfrm>
            <a:off x="1205450" y="2289969"/>
            <a:ext cx="4426463" cy="4114800"/>
          </a:xfrm>
          <a:effectLst>
            <a:glow rad="63500">
              <a:schemeClr val="accent1">
                <a:satMod val="175000"/>
                <a:alpha val="40000"/>
              </a:schemeClr>
            </a:glow>
          </a:effectLst>
        </p:spPr>
      </p:pic>
      <p:sp>
        <p:nvSpPr>
          <p:cNvPr id="10" name="Text Placeholder 9">
            <a:extLst>
              <a:ext uri="{FF2B5EF4-FFF2-40B4-BE49-F238E27FC236}">
                <a16:creationId xmlns:a16="http://schemas.microsoft.com/office/drawing/2014/main" id="{6D4F0C55-F81A-053F-6B50-5672CADAEE40}"/>
              </a:ext>
            </a:extLst>
          </p:cNvPr>
          <p:cNvSpPr>
            <a:spLocks noGrp="1"/>
          </p:cNvSpPr>
          <p:nvPr>
            <p:ph type="body" sz="quarter" idx="3"/>
          </p:nvPr>
        </p:nvSpPr>
        <p:spPr>
          <a:xfrm>
            <a:off x="6172200" y="1458556"/>
            <a:ext cx="5183188" cy="649024"/>
          </a:xfrm>
        </p:spPr>
        <p:txBody>
          <a:bodyPr/>
          <a:lstStyle/>
          <a:p>
            <a:pPr algn="ctr"/>
            <a:r>
              <a:rPr lang="en-US">
                <a:solidFill>
                  <a:srgbClr val="002060"/>
                </a:solidFill>
                <a:latin typeface="Georgia" panose="02040502050405020303" pitchFamily="18" charset="0"/>
                <a:ea typeface="Calibri"/>
                <a:cs typeface="Calibri"/>
              </a:rPr>
              <a:t>Filter by Label</a:t>
            </a:r>
            <a:endParaRPr lang="en-US">
              <a:latin typeface="Georgia" panose="02040502050405020303" pitchFamily="18" charset="0"/>
            </a:endParaRPr>
          </a:p>
        </p:txBody>
      </p:sp>
      <p:pic>
        <p:nvPicPr>
          <p:cNvPr id="13" name="Content Placeholder 12">
            <a:extLst>
              <a:ext uri="{FF2B5EF4-FFF2-40B4-BE49-F238E27FC236}">
                <a16:creationId xmlns:a16="http://schemas.microsoft.com/office/drawing/2014/main" id="{94CA8E0C-B45C-B75D-AF53-2CBB26D5F9F8}"/>
              </a:ext>
            </a:extLst>
          </p:cNvPr>
          <p:cNvPicPr>
            <a:picLocks noGrp="1" noChangeAspect="1"/>
          </p:cNvPicPr>
          <p:nvPr>
            <p:ph sz="quarter" idx="4"/>
          </p:nvPr>
        </p:nvPicPr>
        <p:blipFill>
          <a:blip r:embed="rId4"/>
          <a:stretch>
            <a:fillRect/>
          </a:stretch>
        </p:blipFill>
        <p:spPr>
          <a:xfrm>
            <a:off x="6565159" y="2289969"/>
            <a:ext cx="4397271" cy="4114800"/>
          </a:xfrm>
          <a:effectLst>
            <a:glow rad="63500">
              <a:schemeClr val="accent1">
                <a:satMod val="175000"/>
                <a:alpha val="40000"/>
              </a:schemeClr>
            </a:glow>
          </a:effectLst>
        </p:spPr>
      </p:pic>
    </p:spTree>
    <p:extLst>
      <p:ext uri="{BB962C8B-B14F-4D97-AF65-F5344CB8AC3E}">
        <p14:creationId xmlns:p14="http://schemas.microsoft.com/office/powerpoint/2010/main" val="584013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ea typeface="Calibri"/>
                <a:cs typeface="Calibri"/>
              </a:rPr>
              <a:t>Filter by Assigned Member</a:t>
            </a:r>
            <a:endParaRPr lang="en-US">
              <a:solidFill>
                <a:schemeClr val="bg1"/>
              </a:solidFill>
            </a:endParaRPr>
          </a:p>
        </p:txBody>
      </p:sp>
      <p:pic>
        <p:nvPicPr>
          <p:cNvPr id="2" name="Picture 1" descr="A screenshot of a chat&#10;&#10;Description automatically generated">
            <a:extLst>
              <a:ext uri="{FF2B5EF4-FFF2-40B4-BE49-F238E27FC236}">
                <a16:creationId xmlns:a16="http://schemas.microsoft.com/office/drawing/2014/main" id="{559A888E-C179-79AD-DADA-C1CC5D55E72F}"/>
              </a:ext>
            </a:extLst>
          </p:cNvPr>
          <p:cNvPicPr>
            <a:picLocks noChangeAspect="1"/>
          </p:cNvPicPr>
          <p:nvPr/>
        </p:nvPicPr>
        <p:blipFill>
          <a:blip r:embed="rId3"/>
          <a:stretch>
            <a:fillRect/>
          </a:stretch>
        </p:blipFill>
        <p:spPr>
          <a:xfrm>
            <a:off x="2831690" y="1691148"/>
            <a:ext cx="6410633" cy="4214780"/>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val="1816105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22AA7-96CA-30D8-3283-B7A1FC1ED11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0A62E9-500A-EC1F-0DDD-001EC4F4F44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C877D2D-0341-B3EF-E779-7A33E562B82B}"/>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7885819-7A4A-C783-B77E-3322F3637392}"/>
              </a:ext>
            </a:extLst>
          </p:cNvPr>
          <p:cNvSpPr txBox="1"/>
          <p:nvPr/>
        </p:nvSpPr>
        <p:spPr>
          <a:xfrm>
            <a:off x="1491343" y="240168"/>
            <a:ext cx="10417628" cy="646331"/>
          </a:xfrm>
          <a:prstGeom prst="rect">
            <a:avLst/>
          </a:prstGeom>
          <a:noFill/>
        </p:spPr>
        <p:txBody>
          <a:bodyPr wrap="square" lIns="91440" tIns="45720" rIns="91440" bIns="45720" rtlCol="0" anchor="t">
            <a:spAutoFit/>
          </a:bodyPr>
          <a:lstStyle/>
          <a:p>
            <a:r>
              <a:rPr lang="en-IN" sz="3600" b="1">
                <a:solidFill>
                  <a:schemeClr val="bg1"/>
                </a:solidFill>
                <a:latin typeface="Georgia" panose="02040502050405020303" pitchFamily="18" charset="0"/>
              </a:rPr>
              <a:t>Part II (b): </a:t>
            </a:r>
            <a:r>
              <a:rPr lang="en-IN" sz="3600" b="1">
                <a:solidFill>
                  <a:schemeClr val="bg1"/>
                </a:solidFill>
                <a:latin typeface="Georgia"/>
                <a:ea typeface="Calibri"/>
                <a:cs typeface="Calibri"/>
              </a:rPr>
              <a:t>Grouping</a:t>
            </a:r>
          </a:p>
        </p:txBody>
      </p:sp>
      <p:sp>
        <p:nvSpPr>
          <p:cNvPr id="8" name="Text Placeholder 7">
            <a:extLst>
              <a:ext uri="{FF2B5EF4-FFF2-40B4-BE49-F238E27FC236}">
                <a16:creationId xmlns:a16="http://schemas.microsoft.com/office/drawing/2014/main" id="{0BFF4D2E-C3BF-2F8E-F012-293A982D4853}"/>
              </a:ext>
            </a:extLst>
          </p:cNvPr>
          <p:cNvSpPr>
            <a:spLocks noGrp="1"/>
          </p:cNvSpPr>
          <p:nvPr>
            <p:ph type="body" idx="1"/>
          </p:nvPr>
        </p:nvSpPr>
        <p:spPr>
          <a:xfrm>
            <a:off x="839788" y="1458556"/>
            <a:ext cx="5157787" cy="727313"/>
          </a:xfrm>
        </p:spPr>
        <p:txBody>
          <a:bodyPr/>
          <a:lstStyle/>
          <a:p>
            <a:pPr algn="ctr"/>
            <a:r>
              <a:rPr lang="en-US">
                <a:solidFill>
                  <a:srgbClr val="002060"/>
                </a:solidFill>
                <a:latin typeface="Georgia" panose="02040502050405020303" pitchFamily="18" charset="0"/>
                <a:ea typeface="Calibri"/>
                <a:cs typeface="Calibri"/>
              </a:rPr>
              <a:t>Group by EPIC</a:t>
            </a:r>
          </a:p>
        </p:txBody>
      </p:sp>
      <p:sp>
        <p:nvSpPr>
          <p:cNvPr id="10" name="Text Placeholder 9">
            <a:extLst>
              <a:ext uri="{FF2B5EF4-FFF2-40B4-BE49-F238E27FC236}">
                <a16:creationId xmlns:a16="http://schemas.microsoft.com/office/drawing/2014/main" id="{6D4F0C55-F81A-053F-6B50-5672CADAEE40}"/>
              </a:ext>
            </a:extLst>
          </p:cNvPr>
          <p:cNvSpPr>
            <a:spLocks noGrp="1"/>
          </p:cNvSpPr>
          <p:nvPr>
            <p:ph type="body" sz="quarter" idx="3"/>
          </p:nvPr>
        </p:nvSpPr>
        <p:spPr>
          <a:xfrm>
            <a:off x="6172200" y="1458556"/>
            <a:ext cx="5183188" cy="727313"/>
          </a:xfrm>
        </p:spPr>
        <p:txBody>
          <a:bodyPr/>
          <a:lstStyle/>
          <a:p>
            <a:pPr algn="ctr"/>
            <a:r>
              <a:rPr lang="en-US">
                <a:solidFill>
                  <a:srgbClr val="002060"/>
                </a:solidFill>
                <a:latin typeface="Georgia" panose="02040502050405020303" pitchFamily="18" charset="0"/>
                <a:ea typeface="Calibri"/>
                <a:cs typeface="Calibri"/>
              </a:rPr>
              <a:t>Group by Assigned member</a:t>
            </a:r>
            <a:endParaRPr lang="en-US">
              <a:latin typeface="Georgia" panose="02040502050405020303" pitchFamily="18" charset="0"/>
            </a:endParaRPr>
          </a:p>
        </p:txBody>
      </p:sp>
      <p:pic>
        <p:nvPicPr>
          <p:cNvPr id="7" name="Content Placeholder 6">
            <a:extLst>
              <a:ext uri="{FF2B5EF4-FFF2-40B4-BE49-F238E27FC236}">
                <a16:creationId xmlns:a16="http://schemas.microsoft.com/office/drawing/2014/main" id="{97E900F9-C3EA-C9EA-841D-448127CA61DF}"/>
              </a:ext>
            </a:extLst>
          </p:cNvPr>
          <p:cNvPicPr>
            <a:picLocks noGrp="1" noChangeAspect="1"/>
          </p:cNvPicPr>
          <p:nvPr>
            <p:ph sz="quarter" idx="4"/>
          </p:nvPr>
        </p:nvPicPr>
        <p:blipFill>
          <a:blip r:embed="rId3"/>
          <a:stretch>
            <a:fillRect/>
          </a:stretch>
        </p:blipFill>
        <p:spPr>
          <a:xfrm>
            <a:off x="6551559" y="2289969"/>
            <a:ext cx="4424471" cy="4114800"/>
          </a:xfrm>
          <a:effectLst>
            <a:glow rad="63500">
              <a:schemeClr val="accent1">
                <a:satMod val="175000"/>
                <a:alpha val="40000"/>
              </a:schemeClr>
            </a:glow>
          </a:effectLst>
        </p:spPr>
      </p:pic>
      <p:pic>
        <p:nvPicPr>
          <p:cNvPr id="14" name="Content Placeholder 13">
            <a:extLst>
              <a:ext uri="{FF2B5EF4-FFF2-40B4-BE49-F238E27FC236}">
                <a16:creationId xmlns:a16="http://schemas.microsoft.com/office/drawing/2014/main" id="{53542F07-99D6-0E0D-4F3D-6D32F83421A6}"/>
              </a:ext>
            </a:extLst>
          </p:cNvPr>
          <p:cNvPicPr>
            <a:picLocks noGrp="1" noChangeAspect="1"/>
          </p:cNvPicPr>
          <p:nvPr>
            <p:ph sz="half" idx="2"/>
          </p:nvPr>
        </p:nvPicPr>
        <p:blipFill>
          <a:blip r:embed="rId4"/>
          <a:stretch>
            <a:fillRect/>
          </a:stretch>
        </p:blipFill>
        <p:spPr>
          <a:xfrm>
            <a:off x="1186318" y="2289969"/>
            <a:ext cx="4464727" cy="4114800"/>
          </a:xfrm>
          <a:solidFill>
            <a:schemeClr val="bg1"/>
          </a:solidFill>
          <a:effectLst>
            <a:glow rad="63500">
              <a:schemeClr val="accent1">
                <a:satMod val="175000"/>
                <a:alpha val="40000"/>
              </a:schemeClr>
            </a:glow>
          </a:effectLst>
        </p:spPr>
      </p:pic>
    </p:spTree>
    <p:extLst>
      <p:ext uri="{BB962C8B-B14F-4D97-AF65-F5344CB8AC3E}">
        <p14:creationId xmlns:p14="http://schemas.microsoft.com/office/powerpoint/2010/main" val="3419575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5CE61-8881-9072-0EB3-14E49A2FF11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3F8C6A-32E9-ADCB-6824-AC6C78164C95}"/>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C1E145EE-9525-3251-E418-2923BE32A3DF}"/>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BD3512CB-8A29-85EC-F522-C6C72CE38E6F}"/>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Introduction – The Airbnb Story</a:t>
            </a:r>
          </a:p>
        </p:txBody>
      </p:sp>
      <p:pic>
        <p:nvPicPr>
          <p:cNvPr id="2050" name="Picture 2" descr="design icon for &quot;first to market&quot;.">
            <a:extLst>
              <a:ext uri="{FF2B5EF4-FFF2-40B4-BE49-F238E27FC236}">
                <a16:creationId xmlns:a16="http://schemas.microsoft.com/office/drawing/2014/main" id="{40625269-1BFE-C948-B872-09DC73587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57" y="2263035"/>
            <a:ext cx="1015586" cy="10155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sign icon for &quot;airbnb - ease of use&quot;.">
            <a:extLst>
              <a:ext uri="{FF2B5EF4-FFF2-40B4-BE49-F238E27FC236}">
                <a16:creationId xmlns:a16="http://schemas.microsoft.com/office/drawing/2014/main" id="{6AA6297C-9336-286D-4339-86DE26AF0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76" y="3784344"/>
            <a:ext cx="1057957" cy="10579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esign icon for &quot;single mouse click&quot;.. Image 1 of 4">
            <a:extLst>
              <a:ext uri="{FF2B5EF4-FFF2-40B4-BE49-F238E27FC236}">
                <a16:creationId xmlns:a16="http://schemas.microsoft.com/office/drawing/2014/main" id="{8A21699C-2A46-DB6B-C73B-06F7BC3E29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757" y="5287502"/>
            <a:ext cx="1015586" cy="1015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graph of hotels and hotels&#10;&#10;Description automatically generated">
            <a:extLst>
              <a:ext uri="{FF2B5EF4-FFF2-40B4-BE49-F238E27FC236}">
                <a16:creationId xmlns:a16="http://schemas.microsoft.com/office/drawing/2014/main" id="{07051015-604B-3174-3D59-BC800DC670BC}"/>
              </a:ext>
            </a:extLst>
          </p:cNvPr>
          <p:cNvPicPr>
            <a:picLocks noChangeAspect="1"/>
          </p:cNvPicPr>
          <p:nvPr/>
        </p:nvPicPr>
        <p:blipFill>
          <a:blip r:embed="rId5"/>
          <a:stretch>
            <a:fillRect/>
          </a:stretch>
        </p:blipFill>
        <p:spPr>
          <a:xfrm>
            <a:off x="8337096" y="2685412"/>
            <a:ext cx="3495675" cy="3728260"/>
          </a:xfrm>
          <a:prstGeom prst="rect">
            <a:avLst/>
          </a:prstGeom>
        </p:spPr>
      </p:pic>
      <p:sp>
        <p:nvSpPr>
          <p:cNvPr id="3" name="TextBox 2">
            <a:extLst>
              <a:ext uri="{FF2B5EF4-FFF2-40B4-BE49-F238E27FC236}">
                <a16:creationId xmlns:a16="http://schemas.microsoft.com/office/drawing/2014/main" id="{F61B4D4F-39A4-5759-1F10-479180F96496}"/>
              </a:ext>
            </a:extLst>
          </p:cNvPr>
          <p:cNvSpPr txBox="1"/>
          <p:nvPr/>
        </p:nvSpPr>
        <p:spPr>
          <a:xfrm>
            <a:off x="7902557" y="6519446"/>
            <a:ext cx="4463615" cy="338554"/>
          </a:xfrm>
          <a:prstGeom prst="rect">
            <a:avLst/>
          </a:prstGeom>
          <a:noFill/>
        </p:spPr>
        <p:txBody>
          <a:bodyPr wrap="square" lIns="91440" tIns="45720" rIns="91440" bIns="45720" rtlCol="0" anchor="t">
            <a:spAutoFit/>
          </a:bodyPr>
          <a:lstStyle/>
          <a:p>
            <a:r>
              <a:rPr lang="en-US" sz="1600" b="1">
                <a:latin typeface="Georgia" panose="02040502050405020303" pitchFamily="18" charset="0"/>
              </a:rPr>
              <a:t>Comparative Cost of Airbnb over others</a:t>
            </a:r>
          </a:p>
        </p:txBody>
      </p:sp>
      <p:sp>
        <p:nvSpPr>
          <p:cNvPr id="7" name="TextBox 6">
            <a:extLst>
              <a:ext uri="{FF2B5EF4-FFF2-40B4-BE49-F238E27FC236}">
                <a16:creationId xmlns:a16="http://schemas.microsoft.com/office/drawing/2014/main" id="{EFADB5BF-7C7C-9C39-FDAF-3686AA68F3C9}"/>
              </a:ext>
            </a:extLst>
          </p:cNvPr>
          <p:cNvSpPr txBox="1"/>
          <p:nvPr/>
        </p:nvSpPr>
        <p:spPr>
          <a:xfrm>
            <a:off x="8295271" y="2311975"/>
            <a:ext cx="3983891" cy="338554"/>
          </a:xfrm>
          <a:prstGeom prst="rect">
            <a:avLst/>
          </a:prstGeom>
          <a:noFill/>
        </p:spPr>
        <p:txBody>
          <a:bodyPr wrap="square" rtlCol="0">
            <a:spAutoFit/>
          </a:bodyPr>
          <a:lstStyle/>
          <a:p>
            <a:r>
              <a:rPr lang="en-US" sz="1600" b="1">
                <a:latin typeface="Georgia" panose="02040502050405020303" pitchFamily="18" charset="0"/>
              </a:rPr>
              <a:t>Airbnb Market Growth over Years</a:t>
            </a:r>
          </a:p>
        </p:txBody>
      </p:sp>
      <p:grpSp>
        <p:nvGrpSpPr>
          <p:cNvPr id="8" name="Group 7">
            <a:extLst>
              <a:ext uri="{FF2B5EF4-FFF2-40B4-BE49-F238E27FC236}">
                <a16:creationId xmlns:a16="http://schemas.microsoft.com/office/drawing/2014/main" id="{9F862B93-1C7B-4308-18BB-87B3695E53C4}"/>
              </a:ext>
            </a:extLst>
          </p:cNvPr>
          <p:cNvGrpSpPr/>
          <p:nvPr/>
        </p:nvGrpSpPr>
        <p:grpSpPr>
          <a:xfrm>
            <a:off x="8385371" y="1129158"/>
            <a:ext cx="3621572" cy="1270415"/>
            <a:chOff x="7196762" y="4012910"/>
            <a:chExt cx="4512783" cy="2097436"/>
          </a:xfrm>
        </p:grpSpPr>
        <p:pic>
          <p:nvPicPr>
            <p:cNvPr id="9" name="Picture 8">
              <a:extLst>
                <a:ext uri="{FF2B5EF4-FFF2-40B4-BE49-F238E27FC236}">
                  <a16:creationId xmlns:a16="http://schemas.microsoft.com/office/drawing/2014/main" id="{6E4A757B-BB08-FECA-A734-A8A3D356EB4F}"/>
                </a:ext>
              </a:extLst>
            </p:cNvPr>
            <p:cNvPicPr>
              <a:picLocks noChangeAspect="1"/>
            </p:cNvPicPr>
            <p:nvPr/>
          </p:nvPicPr>
          <p:blipFill>
            <a:blip r:embed="rId6"/>
            <a:stretch>
              <a:fillRect/>
            </a:stretch>
          </p:blipFill>
          <p:spPr>
            <a:xfrm>
              <a:off x="7196762" y="4012910"/>
              <a:ext cx="4512783" cy="2097436"/>
            </a:xfrm>
            <a:prstGeom prst="rect">
              <a:avLst/>
            </a:prstGeom>
          </p:spPr>
        </p:pic>
        <p:sp>
          <p:nvSpPr>
            <p:cNvPr id="10" name="Rectangle 9">
              <a:extLst>
                <a:ext uri="{FF2B5EF4-FFF2-40B4-BE49-F238E27FC236}">
                  <a16:creationId xmlns:a16="http://schemas.microsoft.com/office/drawing/2014/main" id="{4A18D850-E7D1-9146-7B88-147DD2589530}"/>
                </a:ext>
              </a:extLst>
            </p:cNvPr>
            <p:cNvSpPr/>
            <p:nvPr/>
          </p:nvSpPr>
          <p:spPr>
            <a:xfrm>
              <a:off x="7362226" y="4054711"/>
              <a:ext cx="1520517" cy="611342"/>
            </a:xfrm>
            <a:prstGeom prst="rect">
              <a:avLst/>
            </a:prstGeom>
            <a:solidFill>
              <a:srgbClr val="F5F8FB"/>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6" name="Picture 8" descr="design icon for &quot;host incentive&quot;. don't use the words in the picture. Image 1 of 4">
            <a:extLst>
              <a:ext uri="{FF2B5EF4-FFF2-40B4-BE49-F238E27FC236}">
                <a16:creationId xmlns:a16="http://schemas.microsoft.com/office/drawing/2014/main" id="{160D582E-534C-BA92-0950-AA96FFB430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9408" y="2160106"/>
            <a:ext cx="1177897" cy="11778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sign icon for &quot;airbnb brand name&quot;. use airbnb logo in the picture. Image 2 of 4">
            <a:extLst>
              <a:ext uri="{FF2B5EF4-FFF2-40B4-BE49-F238E27FC236}">
                <a16:creationId xmlns:a16="http://schemas.microsoft.com/office/drawing/2014/main" id="{BBBE62D0-F515-3C81-3395-5A0B09A618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8292" y="5287502"/>
            <a:ext cx="876946" cy="8769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esign icon for &quot;home protection&quot;.. Image 4 of 4">
            <a:extLst>
              <a:ext uri="{FF2B5EF4-FFF2-40B4-BE49-F238E27FC236}">
                <a16:creationId xmlns:a16="http://schemas.microsoft.com/office/drawing/2014/main" id="{5E99F0AE-0190-4057-69F3-2DDE0413D66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2842" y="3567787"/>
            <a:ext cx="1154463" cy="11544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4FDD876-F527-84F3-709D-526B921173AD}"/>
              </a:ext>
            </a:extLst>
          </p:cNvPr>
          <p:cNvSpPr txBox="1"/>
          <p:nvPr/>
        </p:nvSpPr>
        <p:spPr>
          <a:xfrm>
            <a:off x="1743285" y="2287808"/>
            <a:ext cx="1824036" cy="1077218"/>
          </a:xfrm>
          <a:prstGeom prst="rect">
            <a:avLst/>
          </a:prstGeom>
          <a:noFill/>
        </p:spPr>
        <p:txBody>
          <a:bodyPr wrap="square" rtlCol="0">
            <a:spAutoFit/>
          </a:bodyPr>
          <a:lstStyle/>
          <a:p>
            <a:r>
              <a:rPr lang="en-IN" sz="1600">
                <a:latin typeface="Georgia" panose="02040502050405020303" pitchFamily="18" charset="0"/>
              </a:rPr>
              <a:t>First to Market for transaction based temporary accommodation</a:t>
            </a:r>
          </a:p>
        </p:txBody>
      </p:sp>
      <p:sp>
        <p:nvSpPr>
          <p:cNvPr id="12" name="TextBox 11">
            <a:extLst>
              <a:ext uri="{FF2B5EF4-FFF2-40B4-BE49-F238E27FC236}">
                <a16:creationId xmlns:a16="http://schemas.microsoft.com/office/drawing/2014/main" id="{F42F4833-FB57-81FF-3220-93187AA2C957}"/>
              </a:ext>
            </a:extLst>
          </p:cNvPr>
          <p:cNvSpPr txBox="1"/>
          <p:nvPr/>
        </p:nvSpPr>
        <p:spPr>
          <a:xfrm>
            <a:off x="477364" y="1062705"/>
            <a:ext cx="7635787" cy="707886"/>
          </a:xfrm>
          <a:prstGeom prst="rect">
            <a:avLst/>
          </a:prstGeom>
          <a:noFill/>
        </p:spPr>
        <p:txBody>
          <a:bodyPr wrap="square" rtlCol="0">
            <a:spAutoFit/>
          </a:bodyPr>
          <a:lstStyle/>
          <a:p>
            <a:r>
              <a:rPr lang="en-IN" sz="4000" i="1">
                <a:latin typeface="Georgia" panose="02040502050405020303" pitchFamily="18" charset="0"/>
              </a:rPr>
              <a:t>Why is Airbnb so successful?</a:t>
            </a:r>
          </a:p>
        </p:txBody>
      </p:sp>
      <p:sp>
        <p:nvSpPr>
          <p:cNvPr id="13" name="TextBox 12">
            <a:extLst>
              <a:ext uri="{FF2B5EF4-FFF2-40B4-BE49-F238E27FC236}">
                <a16:creationId xmlns:a16="http://schemas.microsoft.com/office/drawing/2014/main" id="{EB967F65-2754-AC0B-9D7F-0CC1B883BFD2}"/>
              </a:ext>
            </a:extLst>
          </p:cNvPr>
          <p:cNvSpPr txBox="1"/>
          <p:nvPr/>
        </p:nvSpPr>
        <p:spPr>
          <a:xfrm>
            <a:off x="1797621" y="3858352"/>
            <a:ext cx="2077877" cy="830997"/>
          </a:xfrm>
          <a:prstGeom prst="rect">
            <a:avLst/>
          </a:prstGeom>
          <a:noFill/>
        </p:spPr>
        <p:txBody>
          <a:bodyPr wrap="square" rtlCol="0">
            <a:spAutoFit/>
          </a:bodyPr>
          <a:lstStyle/>
          <a:p>
            <a:r>
              <a:rPr lang="en-IN" sz="1600">
                <a:latin typeface="Georgia" panose="02040502050405020303" pitchFamily="18" charset="0"/>
              </a:rPr>
              <a:t>Extremely easy to use with customized search options</a:t>
            </a:r>
          </a:p>
        </p:txBody>
      </p:sp>
      <p:sp>
        <p:nvSpPr>
          <p:cNvPr id="14" name="TextBox 13">
            <a:extLst>
              <a:ext uri="{FF2B5EF4-FFF2-40B4-BE49-F238E27FC236}">
                <a16:creationId xmlns:a16="http://schemas.microsoft.com/office/drawing/2014/main" id="{A4507345-FB96-AE7D-81A6-010E6B1806C3}"/>
              </a:ext>
            </a:extLst>
          </p:cNvPr>
          <p:cNvSpPr txBox="1"/>
          <p:nvPr/>
        </p:nvSpPr>
        <p:spPr>
          <a:xfrm>
            <a:off x="1738008" y="5256686"/>
            <a:ext cx="2077877" cy="1077218"/>
          </a:xfrm>
          <a:prstGeom prst="rect">
            <a:avLst/>
          </a:prstGeom>
          <a:noFill/>
        </p:spPr>
        <p:txBody>
          <a:bodyPr wrap="square" rtlCol="0">
            <a:spAutoFit/>
          </a:bodyPr>
          <a:lstStyle/>
          <a:p>
            <a:r>
              <a:rPr lang="en-IN" sz="1600">
                <a:latin typeface="Georgia" panose="02040502050405020303" pitchFamily="18" charset="0"/>
              </a:rPr>
              <a:t>Hosts have to list properties only once vs. multiple times in other competitors</a:t>
            </a:r>
          </a:p>
        </p:txBody>
      </p:sp>
      <p:sp>
        <p:nvSpPr>
          <p:cNvPr id="15" name="TextBox 14">
            <a:extLst>
              <a:ext uri="{FF2B5EF4-FFF2-40B4-BE49-F238E27FC236}">
                <a16:creationId xmlns:a16="http://schemas.microsoft.com/office/drawing/2014/main" id="{03E70449-69E8-2F15-C37A-F7426249FFCE}"/>
              </a:ext>
            </a:extLst>
          </p:cNvPr>
          <p:cNvSpPr txBox="1"/>
          <p:nvPr/>
        </p:nvSpPr>
        <p:spPr>
          <a:xfrm>
            <a:off x="5527305" y="2355329"/>
            <a:ext cx="2455151" cy="830997"/>
          </a:xfrm>
          <a:prstGeom prst="rect">
            <a:avLst/>
          </a:prstGeom>
          <a:noFill/>
        </p:spPr>
        <p:txBody>
          <a:bodyPr wrap="square" rtlCol="0">
            <a:spAutoFit/>
          </a:bodyPr>
          <a:lstStyle/>
          <a:p>
            <a:r>
              <a:rPr lang="en-IN" sz="1600">
                <a:latin typeface="Georgia" panose="02040502050405020303" pitchFamily="18" charset="0"/>
              </a:rPr>
              <a:t>High Incentive for hosts to lend part or entire house temporarily</a:t>
            </a:r>
          </a:p>
        </p:txBody>
      </p:sp>
      <p:sp>
        <p:nvSpPr>
          <p:cNvPr id="16" name="TextBox 15">
            <a:extLst>
              <a:ext uri="{FF2B5EF4-FFF2-40B4-BE49-F238E27FC236}">
                <a16:creationId xmlns:a16="http://schemas.microsoft.com/office/drawing/2014/main" id="{944D1CA0-4055-44C8-2ABF-FA5E15EE9BA1}"/>
              </a:ext>
            </a:extLst>
          </p:cNvPr>
          <p:cNvSpPr txBox="1"/>
          <p:nvPr/>
        </p:nvSpPr>
        <p:spPr>
          <a:xfrm>
            <a:off x="5524331" y="3727518"/>
            <a:ext cx="2455151" cy="830997"/>
          </a:xfrm>
          <a:prstGeom prst="rect">
            <a:avLst/>
          </a:prstGeom>
          <a:noFill/>
        </p:spPr>
        <p:txBody>
          <a:bodyPr wrap="square" rtlCol="0">
            <a:spAutoFit/>
          </a:bodyPr>
          <a:lstStyle/>
          <a:p>
            <a:r>
              <a:rPr lang="en-IN" sz="1600">
                <a:latin typeface="Georgia" panose="02040502050405020303" pitchFamily="18" charset="0"/>
              </a:rPr>
              <a:t>Host Property Damage Protection provided by </a:t>
            </a:r>
            <a:r>
              <a:rPr lang="en-IN" sz="1600" err="1">
                <a:latin typeface="Georgia" panose="02040502050405020303" pitchFamily="18" charset="0"/>
              </a:rPr>
              <a:t>AirBnb</a:t>
            </a:r>
            <a:endParaRPr lang="en-IN" sz="1600">
              <a:latin typeface="Georgia" panose="02040502050405020303" pitchFamily="18" charset="0"/>
            </a:endParaRPr>
          </a:p>
        </p:txBody>
      </p:sp>
      <p:sp>
        <p:nvSpPr>
          <p:cNvPr id="17" name="TextBox 16">
            <a:extLst>
              <a:ext uri="{FF2B5EF4-FFF2-40B4-BE49-F238E27FC236}">
                <a16:creationId xmlns:a16="http://schemas.microsoft.com/office/drawing/2014/main" id="{AB909126-623B-C2A5-9204-5FCF7A7F4510}"/>
              </a:ext>
            </a:extLst>
          </p:cNvPr>
          <p:cNvSpPr txBox="1"/>
          <p:nvPr/>
        </p:nvSpPr>
        <p:spPr>
          <a:xfrm>
            <a:off x="5472581" y="5392652"/>
            <a:ext cx="2455151" cy="584775"/>
          </a:xfrm>
          <a:prstGeom prst="rect">
            <a:avLst/>
          </a:prstGeom>
          <a:noFill/>
        </p:spPr>
        <p:txBody>
          <a:bodyPr wrap="square" rtlCol="0">
            <a:spAutoFit/>
          </a:bodyPr>
          <a:lstStyle/>
          <a:p>
            <a:r>
              <a:rPr lang="en-IN" sz="1600">
                <a:latin typeface="Georgia" panose="02040502050405020303" pitchFamily="18" charset="0"/>
              </a:rPr>
              <a:t>Instant Brand Recognition and trust</a:t>
            </a:r>
          </a:p>
        </p:txBody>
      </p:sp>
    </p:spTree>
    <p:extLst>
      <p:ext uri="{BB962C8B-B14F-4D97-AF65-F5344CB8AC3E}">
        <p14:creationId xmlns:p14="http://schemas.microsoft.com/office/powerpoint/2010/main" val="127877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3E49-68A0-1891-B05A-118AB7F053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2E86B-1795-7F1D-3F61-60F3207FED6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F544E16-0A5D-75AB-6BD5-D41A3163DF42}"/>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B966E6C-FFCB-88F4-7709-83ACE21254BF}"/>
              </a:ext>
            </a:extLst>
          </p:cNvPr>
          <p:cNvSpPr txBox="1"/>
          <p:nvPr/>
        </p:nvSpPr>
        <p:spPr>
          <a:xfrm>
            <a:off x="981307" y="240168"/>
            <a:ext cx="11210694" cy="615553"/>
          </a:xfrm>
          <a:prstGeom prst="rect">
            <a:avLst/>
          </a:prstGeom>
          <a:noFill/>
        </p:spPr>
        <p:txBody>
          <a:bodyPr wrap="square" rtlCol="0">
            <a:spAutoFit/>
          </a:bodyPr>
          <a:lstStyle/>
          <a:p>
            <a:r>
              <a:rPr lang="en-IN" sz="3400" b="1">
                <a:solidFill>
                  <a:schemeClr val="bg1"/>
                </a:solidFill>
                <a:latin typeface="Georgia" panose="02040502050405020303" pitchFamily="18" charset="0"/>
              </a:rPr>
              <a:t>Part II (b): Implications of Agile approach</a:t>
            </a:r>
          </a:p>
        </p:txBody>
      </p:sp>
      <p:sp>
        <p:nvSpPr>
          <p:cNvPr id="11" name="Content Placeholder 10">
            <a:extLst>
              <a:ext uri="{FF2B5EF4-FFF2-40B4-BE49-F238E27FC236}">
                <a16:creationId xmlns:a16="http://schemas.microsoft.com/office/drawing/2014/main" id="{78D6496B-790F-07C3-6BE1-3DACE74F72B1}"/>
              </a:ext>
            </a:extLst>
          </p:cNvPr>
          <p:cNvSpPr>
            <a:spLocks noGrp="1"/>
          </p:cNvSpPr>
          <p:nvPr>
            <p:ph sz="half" idx="1"/>
          </p:nvPr>
        </p:nvSpPr>
        <p:spPr>
          <a:xfrm>
            <a:off x="838200" y="1650381"/>
            <a:ext cx="10591800" cy="3927258"/>
          </a:xfrm>
        </p:spPr>
        <p:txBody>
          <a:bodyPr vert="horz" lIns="91440" tIns="45720" rIns="91440" bIns="45720" rtlCol="0" anchor="t">
            <a:noAutofit/>
          </a:bodyPr>
          <a:lstStyle/>
          <a:p>
            <a:r>
              <a:rPr lang="en-US" sz="1800" b="1">
                <a:effectLst/>
                <a:latin typeface="Georgia" panose="02040502050405020303" pitchFamily="18" charset="0"/>
              </a:rPr>
              <a:t>Flexibility and Responsiveness</a:t>
            </a:r>
            <a:r>
              <a:rPr lang="en-US" sz="1800">
                <a:effectLst/>
                <a:latin typeface="Georgia" panose="02040502050405020303" pitchFamily="18" charset="0"/>
              </a:rPr>
              <a:t>: Agile methodologies offer greater flexibility, making it easier to adapt to changes in requirements, market conditions, or stakeholder needs, even late in the project.</a:t>
            </a:r>
          </a:p>
          <a:p>
            <a:r>
              <a:rPr lang="en-US" sz="1800" b="1">
                <a:effectLst/>
                <a:latin typeface="Georgia" panose="02040502050405020303" pitchFamily="18" charset="0"/>
              </a:rPr>
              <a:t>Incremental Delivery</a:t>
            </a:r>
            <a:r>
              <a:rPr lang="en-US" sz="1800">
                <a:effectLst/>
                <a:latin typeface="Georgia" panose="02040502050405020303" pitchFamily="18" charset="0"/>
              </a:rPr>
              <a:t>: The focus on iterative and incremental delivery allows for early and frequent releases of working product, which can enhance stakeholder satisfaction and provide early returns on investment.</a:t>
            </a:r>
          </a:p>
          <a:p>
            <a:r>
              <a:rPr lang="en-US" sz="1800" b="1">
                <a:effectLst/>
                <a:latin typeface="Georgia" panose="02040502050405020303" pitchFamily="18" charset="0"/>
              </a:rPr>
              <a:t>Enhanced Collaboration</a:t>
            </a:r>
            <a:r>
              <a:rPr lang="en-US" sz="1800">
                <a:effectLst/>
                <a:latin typeface="Georgia" panose="02040502050405020303" pitchFamily="18" charset="0"/>
              </a:rPr>
              <a:t>: Agile emphasizes close collaboration among team members and with stakeholders, fostering a more dynamic and responsive working environment.</a:t>
            </a:r>
          </a:p>
          <a:p>
            <a:r>
              <a:rPr lang="en-US" sz="1800" b="1">
                <a:effectLst/>
                <a:latin typeface="Georgia" panose="02040502050405020303" pitchFamily="18" charset="0"/>
              </a:rPr>
              <a:t>Risk of Scope Creep</a:t>
            </a:r>
            <a:r>
              <a:rPr lang="en-US" sz="1800">
                <a:effectLst/>
                <a:latin typeface="Georgia" panose="02040502050405020303" pitchFamily="18" charset="0"/>
              </a:rPr>
              <a:t>: Without careful backlog management and prioritization, there's a risk of scope creep as new features and requirements are continually added.</a:t>
            </a:r>
          </a:p>
          <a:p>
            <a:r>
              <a:rPr lang="en-US" sz="1800" b="1">
                <a:effectLst/>
                <a:latin typeface="Georgia" panose="02040502050405020303" pitchFamily="18" charset="0"/>
              </a:rPr>
              <a:t>Less Predictability</a:t>
            </a:r>
            <a:r>
              <a:rPr lang="en-US" sz="1800">
                <a:effectLst/>
                <a:latin typeface="Georgia" panose="02040502050405020303" pitchFamily="18" charset="0"/>
              </a:rPr>
              <a:t>: Agile projects can be less predictable in terms of final deliverable, total cost, and completion date, especially if the project scope is not tightly managed.</a:t>
            </a:r>
          </a:p>
          <a:p>
            <a:r>
              <a:rPr lang="en-US" sz="1800" b="1">
                <a:effectLst/>
                <a:latin typeface="Georgia" panose="02040502050405020303" pitchFamily="18" charset="0"/>
              </a:rPr>
              <a:t>Cultural and Organizational Challenges</a:t>
            </a:r>
            <a:r>
              <a:rPr lang="en-US" sz="1800">
                <a:effectLst/>
                <a:latin typeface="Georgia" panose="02040502050405020303" pitchFamily="18" charset="0"/>
              </a:rPr>
              <a:t>: Adopting Agile practices may require significant cultural and organizational changes, particularly in traditional organizations not accustomed to </a:t>
            </a:r>
            <a:r>
              <a:rPr lang="en-US" sz="1800" err="1">
                <a:effectLst/>
                <a:latin typeface="Georgia" panose="02040502050405020303" pitchFamily="18" charset="0"/>
              </a:rPr>
              <a:t>Agile's</a:t>
            </a:r>
            <a:r>
              <a:rPr lang="en-US" sz="1800">
                <a:effectLst/>
                <a:latin typeface="Georgia" panose="02040502050405020303" pitchFamily="18" charset="0"/>
              </a:rPr>
              <a:t> collaborative and fast-paced environment.</a:t>
            </a:r>
          </a:p>
          <a:p>
            <a:pPr marL="0" indent="0">
              <a:buNone/>
            </a:pPr>
            <a:endParaRPr lang="en-US" sz="1800">
              <a:effectLst/>
              <a:latin typeface="Georgia" panose="02040502050405020303" pitchFamily="18" charset="0"/>
            </a:endParaRPr>
          </a:p>
        </p:txBody>
      </p:sp>
    </p:spTree>
    <p:extLst>
      <p:ext uri="{BB962C8B-B14F-4D97-AF65-F5344CB8AC3E}">
        <p14:creationId xmlns:p14="http://schemas.microsoft.com/office/powerpoint/2010/main" val="85653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6712A-4E4F-8F27-6A5C-574623C1AE1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A471CC-732C-51D9-7B22-88AD5E1FC984}"/>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4F7C13F4-3158-DBFC-A8DA-0BF5B0950C50}"/>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9452256-440C-0A5E-A635-7F1CAB7F8C0B}"/>
              </a:ext>
            </a:extLst>
          </p:cNvPr>
          <p:cNvSpPr txBox="1"/>
          <p:nvPr/>
        </p:nvSpPr>
        <p:spPr>
          <a:xfrm>
            <a:off x="959005" y="240168"/>
            <a:ext cx="11340790" cy="615553"/>
          </a:xfrm>
          <a:prstGeom prst="rect">
            <a:avLst/>
          </a:prstGeom>
          <a:noFill/>
        </p:spPr>
        <p:txBody>
          <a:bodyPr wrap="square" rtlCol="0">
            <a:spAutoFit/>
          </a:bodyPr>
          <a:lstStyle/>
          <a:p>
            <a:r>
              <a:rPr lang="en-IN" sz="3400" b="1">
                <a:solidFill>
                  <a:schemeClr val="bg1"/>
                </a:solidFill>
                <a:latin typeface="Georgia" panose="02040502050405020303" pitchFamily="18" charset="0"/>
              </a:rPr>
              <a:t>Part II: Blending both approaches (Hybrid Model)</a:t>
            </a:r>
          </a:p>
        </p:txBody>
      </p:sp>
      <p:sp>
        <p:nvSpPr>
          <p:cNvPr id="11" name="Content Placeholder 10">
            <a:extLst>
              <a:ext uri="{FF2B5EF4-FFF2-40B4-BE49-F238E27FC236}">
                <a16:creationId xmlns:a16="http://schemas.microsoft.com/office/drawing/2014/main" id="{527E6544-A2E6-9F4F-A2F2-4C01301A26D1}"/>
              </a:ext>
            </a:extLst>
          </p:cNvPr>
          <p:cNvSpPr>
            <a:spLocks noGrp="1"/>
          </p:cNvSpPr>
          <p:nvPr>
            <p:ph sz="half" idx="1"/>
          </p:nvPr>
        </p:nvSpPr>
        <p:spPr>
          <a:xfrm>
            <a:off x="838200" y="1817649"/>
            <a:ext cx="10591800" cy="3759990"/>
          </a:xfrm>
        </p:spPr>
        <p:txBody>
          <a:bodyPr vert="horz" lIns="91440" tIns="45720" rIns="91440" bIns="45720" rtlCol="0" anchor="t">
            <a:noAutofit/>
          </a:bodyPr>
          <a:lstStyle/>
          <a:p>
            <a:pPr rtl="0">
              <a:buFont typeface="Arial" panose="020B0604020202020204" pitchFamily="34" charset="0"/>
              <a:buChar char="•"/>
            </a:pPr>
            <a:r>
              <a:rPr lang="en-US" sz="1800" b="1">
                <a:effectLst/>
                <a:latin typeface="Georgia" panose="02040502050405020303" pitchFamily="18" charset="0"/>
              </a:rPr>
              <a:t>Leveraging Strengths</a:t>
            </a:r>
            <a:r>
              <a:rPr lang="en-US" sz="1800">
                <a:effectLst/>
                <a:latin typeface="Georgia" panose="02040502050405020303" pitchFamily="18" charset="0"/>
              </a:rPr>
              <a:t>: Combining elements of both approaches can allow a project to leverage the structure and predictability of Plan-based methods with the flexibility and responsiveness of Agile.</a:t>
            </a:r>
            <a:endParaRPr lang="en-US" sz="1800" b="1">
              <a:effectLst/>
              <a:latin typeface="Georgia" panose="02040502050405020303" pitchFamily="18" charset="0"/>
            </a:endParaRPr>
          </a:p>
          <a:p>
            <a:pPr rtl="0">
              <a:buFont typeface="Arial" panose="020B0604020202020204" pitchFamily="34" charset="0"/>
              <a:buChar char="•"/>
            </a:pPr>
            <a:r>
              <a:rPr lang="en-US" sz="1800" b="1">
                <a:effectLst/>
                <a:latin typeface="Georgia" panose="02040502050405020303" pitchFamily="18" charset="0"/>
              </a:rPr>
              <a:t>Managing Complex Projects</a:t>
            </a:r>
            <a:r>
              <a:rPr lang="en-US" sz="1800">
                <a:effectLst/>
                <a:latin typeface="Georgia" panose="02040502050405020303" pitchFamily="18" charset="0"/>
              </a:rPr>
              <a:t>: For complex projects that have both well-defined components and areas requiring exploration and adaptation, a hybrid approach can offer a balanced solution.</a:t>
            </a:r>
            <a:endParaRPr lang="en-US" sz="1800" b="1">
              <a:effectLst/>
              <a:latin typeface="Georgia" panose="02040502050405020303" pitchFamily="18" charset="0"/>
            </a:endParaRPr>
          </a:p>
          <a:p>
            <a:pPr rtl="0">
              <a:buFont typeface="Arial" panose="020B0604020202020204" pitchFamily="34" charset="0"/>
              <a:buChar char="•"/>
            </a:pPr>
            <a:r>
              <a:rPr lang="en-US" sz="1800" b="1">
                <a:effectLst/>
                <a:latin typeface="Georgia" panose="02040502050405020303" pitchFamily="18" charset="0"/>
              </a:rPr>
              <a:t>Cultural Adaptation</a:t>
            </a:r>
            <a:r>
              <a:rPr lang="en-US" sz="1800">
                <a:effectLst/>
                <a:latin typeface="Georgia" panose="02040502050405020303" pitchFamily="18" charset="0"/>
              </a:rPr>
              <a:t>: Introducing Agile practices into a traditionally Plan-based environment (or vice versa) can require careful management of cultural and process changes to ensure team buy-in and effective implementation.</a:t>
            </a:r>
          </a:p>
        </p:txBody>
      </p:sp>
    </p:spTree>
    <p:extLst>
      <p:ext uri="{BB962C8B-B14F-4D97-AF65-F5344CB8AC3E}">
        <p14:creationId xmlns:p14="http://schemas.microsoft.com/office/powerpoint/2010/main" val="318227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0578C-5C39-561A-2CAF-A34898D3303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2B0A789-878C-E54A-9E47-C723856EC02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2BEA5CF3-9726-0387-D390-129E4B816CC9}"/>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5F731CB-8F68-D38F-B296-51B8CAADB827}"/>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III: Information on the Data</a:t>
            </a:r>
          </a:p>
        </p:txBody>
      </p:sp>
      <p:pic>
        <p:nvPicPr>
          <p:cNvPr id="2050" name="Picture 2" descr="design icon for data. icon should be rectangle in shape.">
            <a:extLst>
              <a:ext uri="{FF2B5EF4-FFF2-40B4-BE49-F238E27FC236}">
                <a16:creationId xmlns:a16="http://schemas.microsoft.com/office/drawing/2014/main" id="{601525B1-E720-D13E-9073-CD26DBE07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9313" y="1257299"/>
            <a:ext cx="1393371" cy="139337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design icon for airbnb host performance metrics. icon should be round in shape and have transparent background. color palette should be dark blue">
            <a:extLst>
              <a:ext uri="{FF2B5EF4-FFF2-40B4-BE49-F238E27FC236}">
                <a16:creationId xmlns:a16="http://schemas.microsoft.com/office/drawing/2014/main" id="{CF241985-E387-A5F8-1214-5E1281FD8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96685" y="3660633"/>
            <a:ext cx="936173" cy="9361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708EA2-B232-9B2B-E289-DECDBA27A9BA}"/>
              </a:ext>
            </a:extLst>
          </p:cNvPr>
          <p:cNvSpPr txBox="1"/>
          <p:nvPr/>
        </p:nvSpPr>
        <p:spPr>
          <a:xfrm>
            <a:off x="294750" y="4649490"/>
            <a:ext cx="1832289" cy="1600438"/>
          </a:xfrm>
          <a:prstGeom prst="rect">
            <a:avLst/>
          </a:prstGeom>
          <a:noFill/>
        </p:spPr>
        <p:txBody>
          <a:bodyPr wrap="square">
            <a:spAutoFit/>
          </a:bodyPr>
          <a:lstStyle/>
          <a:p>
            <a:pPr algn="ctr"/>
            <a:r>
              <a:rPr lang="en-US" sz="1400" b="1" i="0">
                <a:solidFill>
                  <a:srgbClr val="0D0D0D"/>
                </a:solidFill>
                <a:effectLst/>
                <a:latin typeface="Georgia" panose="02040502050405020303" pitchFamily="18" charset="0"/>
              </a:rPr>
              <a:t>Host performance metrics: </a:t>
            </a:r>
            <a:r>
              <a:rPr lang="en-US" sz="1400" b="0" i="0">
                <a:solidFill>
                  <a:srgbClr val="0D0D0D"/>
                </a:solidFill>
                <a:effectLst/>
                <a:latin typeface="Georgia" panose="02040502050405020303" pitchFamily="18" charset="0"/>
              </a:rPr>
              <a:t>Average rating, number of reviews, cancellation rate, and proportion of 5-star reviews </a:t>
            </a:r>
            <a:r>
              <a:rPr lang="en-US" sz="1400" b="0" i="0" err="1">
                <a:solidFill>
                  <a:srgbClr val="0D0D0D"/>
                </a:solidFill>
                <a:effectLst/>
                <a:latin typeface="Georgia" panose="02040502050405020303" pitchFamily="18" charset="0"/>
              </a:rPr>
              <a:t>etc</a:t>
            </a:r>
            <a:endParaRPr lang="en-IN" sz="1400">
              <a:latin typeface="Georgia" panose="02040502050405020303" pitchFamily="18" charset="0"/>
            </a:endParaRPr>
          </a:p>
        </p:txBody>
      </p:sp>
      <p:pic>
        <p:nvPicPr>
          <p:cNvPr id="8" name="Picture 6" descr="design icon for airbnb Property characteristics. icon should be round in shape.">
            <a:extLst>
              <a:ext uri="{FF2B5EF4-FFF2-40B4-BE49-F238E27FC236}">
                <a16:creationId xmlns:a16="http://schemas.microsoft.com/office/drawing/2014/main" id="{FA4EDD22-55EB-E28B-851A-3676D7FC3F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824240" y="3607947"/>
            <a:ext cx="1041543" cy="10415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design icon for superhost. icon should be round in shape.. Image 4 of 4">
            <a:extLst>
              <a:ext uri="{FF2B5EF4-FFF2-40B4-BE49-F238E27FC236}">
                <a16:creationId xmlns:a16="http://schemas.microsoft.com/office/drawing/2014/main" id="{203BA2D8-05FB-2E51-2E9B-F312569738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4656" y="3550120"/>
            <a:ext cx="1038833" cy="10388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design icon for geographical factors like demographocs. icon should be round in shape.">
            <a:extLst>
              <a:ext uri="{FF2B5EF4-FFF2-40B4-BE49-F238E27FC236}">
                <a16:creationId xmlns:a16="http://schemas.microsoft.com/office/drawing/2014/main" id="{434DBEA4-251E-029F-FEEE-30894586C1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363" y="3489387"/>
            <a:ext cx="1190048" cy="11413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esign icon for price &amp; revenue. icon should be round in shape.. Image 4 of 4">
            <a:extLst>
              <a:ext uri="{FF2B5EF4-FFF2-40B4-BE49-F238E27FC236}">
                <a16:creationId xmlns:a16="http://schemas.microsoft.com/office/drawing/2014/main" id="{3D1D8579-C557-5AB9-CBCD-9900D39EFE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2546" y="3439778"/>
            <a:ext cx="1209712" cy="1209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design icon for booking and available days. icon should be round in shape.. Image 4 of 4">
            <a:extLst>
              <a:ext uri="{FF2B5EF4-FFF2-40B4-BE49-F238E27FC236}">
                <a16:creationId xmlns:a16="http://schemas.microsoft.com/office/drawing/2014/main" id="{5150571B-32F9-3DE1-6B81-B14640EA30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0252" y="3550120"/>
            <a:ext cx="957943" cy="957943"/>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50AA816-423B-31B9-B4A3-5DFC955290F9}"/>
              </a:ext>
            </a:extLst>
          </p:cNvPr>
          <p:cNvCxnSpPr>
            <a:cxnSpLocks/>
          </p:cNvCxnSpPr>
          <p:nvPr/>
        </p:nvCxnSpPr>
        <p:spPr>
          <a:xfrm>
            <a:off x="6096000" y="2557049"/>
            <a:ext cx="0" cy="5453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E3E291-2D4C-5E79-A331-CE852E6DD9A6}"/>
              </a:ext>
            </a:extLst>
          </p:cNvPr>
          <p:cNvCxnSpPr/>
          <p:nvPr/>
        </p:nvCxnSpPr>
        <p:spPr>
          <a:xfrm>
            <a:off x="1055911" y="3102429"/>
            <a:ext cx="1039445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7CAD6F7-F49E-2749-E44F-2A080B974374}"/>
              </a:ext>
            </a:extLst>
          </p:cNvPr>
          <p:cNvSpPr txBox="1"/>
          <p:nvPr/>
        </p:nvSpPr>
        <p:spPr>
          <a:xfrm>
            <a:off x="2326649" y="4649490"/>
            <a:ext cx="2036724" cy="1815882"/>
          </a:xfrm>
          <a:prstGeom prst="rect">
            <a:avLst/>
          </a:prstGeom>
          <a:noFill/>
        </p:spPr>
        <p:txBody>
          <a:bodyPr wrap="square">
            <a:spAutoFit/>
          </a:bodyPr>
          <a:lstStyle/>
          <a:p>
            <a:pPr algn="ctr"/>
            <a:r>
              <a:rPr lang="en-US" sz="1400" b="1" i="0">
                <a:solidFill>
                  <a:srgbClr val="0D0D0D"/>
                </a:solidFill>
                <a:effectLst/>
                <a:latin typeface="Georgia" panose="02040502050405020303" pitchFamily="18" charset="0"/>
              </a:rPr>
              <a:t>Property characteristics: </a:t>
            </a:r>
            <a:r>
              <a:rPr lang="en-US" sz="1400" b="0" i="0">
                <a:solidFill>
                  <a:srgbClr val="0D0D0D"/>
                </a:solidFill>
                <a:effectLst/>
                <a:latin typeface="Georgia" panose="02040502050405020303" pitchFamily="18" charset="0"/>
              </a:rPr>
              <a:t>Property type, listing type, number of bedrooms and bathrooms, maximum guests, and cleaning fee </a:t>
            </a:r>
            <a:r>
              <a:rPr lang="en-US" sz="1400" b="0" i="0" err="1">
                <a:solidFill>
                  <a:srgbClr val="0D0D0D"/>
                </a:solidFill>
                <a:effectLst/>
                <a:latin typeface="Georgia" panose="02040502050405020303" pitchFamily="18" charset="0"/>
              </a:rPr>
              <a:t>etc</a:t>
            </a:r>
            <a:endParaRPr lang="en-IN" sz="1400">
              <a:latin typeface="Georgia" panose="02040502050405020303" pitchFamily="18" charset="0"/>
            </a:endParaRPr>
          </a:p>
        </p:txBody>
      </p:sp>
      <p:sp>
        <p:nvSpPr>
          <p:cNvPr id="24" name="TextBox 23">
            <a:extLst>
              <a:ext uri="{FF2B5EF4-FFF2-40B4-BE49-F238E27FC236}">
                <a16:creationId xmlns:a16="http://schemas.microsoft.com/office/drawing/2014/main" id="{05E81FB7-01A9-C618-5DA6-4941B4E1778F}"/>
              </a:ext>
            </a:extLst>
          </p:cNvPr>
          <p:cNvSpPr txBox="1"/>
          <p:nvPr/>
        </p:nvSpPr>
        <p:spPr>
          <a:xfrm>
            <a:off x="4423995" y="4653812"/>
            <a:ext cx="2036724" cy="1384995"/>
          </a:xfrm>
          <a:prstGeom prst="rect">
            <a:avLst/>
          </a:prstGeom>
          <a:noFill/>
        </p:spPr>
        <p:txBody>
          <a:bodyPr wrap="square">
            <a:spAutoFit/>
          </a:bodyPr>
          <a:lstStyle/>
          <a:p>
            <a:pPr algn="ctr"/>
            <a:r>
              <a:rPr lang="en-US" sz="1400" b="1" i="0" err="1">
                <a:solidFill>
                  <a:srgbClr val="0D0D0D"/>
                </a:solidFill>
                <a:effectLst/>
                <a:latin typeface="Georgia" panose="02040502050405020303" pitchFamily="18" charset="0"/>
              </a:rPr>
              <a:t>Superhosts</a:t>
            </a:r>
            <a:r>
              <a:rPr lang="en-US" sz="1400" b="1" i="0">
                <a:solidFill>
                  <a:srgbClr val="0D0D0D"/>
                </a:solidFill>
                <a:effectLst/>
                <a:latin typeface="Georgia" panose="02040502050405020303" pitchFamily="18" charset="0"/>
              </a:rPr>
              <a:t>: </a:t>
            </a:r>
            <a:r>
              <a:rPr lang="en-IN" sz="1400" i="0" err="1">
                <a:solidFill>
                  <a:srgbClr val="0D0D0D"/>
                </a:solidFill>
                <a:effectLst/>
                <a:latin typeface="Georgia" panose="02040502050405020303" pitchFamily="18" charset="0"/>
              </a:rPr>
              <a:t>Superhost</a:t>
            </a:r>
            <a:r>
              <a:rPr lang="en-IN" sz="1400" i="0">
                <a:solidFill>
                  <a:srgbClr val="0D0D0D"/>
                </a:solidFill>
                <a:effectLst/>
                <a:latin typeface="Georgia" panose="02040502050405020303" pitchFamily="18" charset="0"/>
              </a:rPr>
              <a:t> status in current period, </a:t>
            </a:r>
            <a:r>
              <a:rPr lang="en-IN" sz="1400" i="0" err="1">
                <a:solidFill>
                  <a:srgbClr val="0D0D0D"/>
                </a:solidFill>
                <a:effectLst/>
                <a:latin typeface="Georgia" panose="02040502050405020303" pitchFamily="18" charset="0"/>
              </a:rPr>
              <a:t>superhost</a:t>
            </a:r>
            <a:r>
              <a:rPr lang="en-IN" sz="1400" i="0">
                <a:solidFill>
                  <a:srgbClr val="0D0D0D"/>
                </a:solidFill>
                <a:effectLst/>
                <a:latin typeface="Georgia" panose="02040502050405020303" pitchFamily="18" charset="0"/>
              </a:rPr>
              <a:t> change status, count of </a:t>
            </a:r>
            <a:r>
              <a:rPr lang="en-IN" sz="1400" i="0" err="1">
                <a:solidFill>
                  <a:srgbClr val="0D0D0D"/>
                </a:solidFill>
                <a:effectLst/>
                <a:latin typeface="Georgia" panose="02040502050405020303" pitchFamily="18" charset="0"/>
              </a:rPr>
              <a:t>superhost</a:t>
            </a:r>
            <a:r>
              <a:rPr lang="en-IN" sz="1400" i="0">
                <a:solidFill>
                  <a:srgbClr val="0D0D0D"/>
                </a:solidFill>
                <a:effectLst/>
                <a:latin typeface="Georgia" panose="02040502050405020303" pitchFamily="18" charset="0"/>
              </a:rPr>
              <a:t> in tract etc</a:t>
            </a:r>
            <a:endParaRPr lang="en-IN" sz="1400">
              <a:latin typeface="Georgia" panose="02040502050405020303" pitchFamily="18" charset="0"/>
            </a:endParaRPr>
          </a:p>
        </p:txBody>
      </p:sp>
      <p:cxnSp>
        <p:nvCxnSpPr>
          <p:cNvPr id="26" name="Straight Connector 25">
            <a:extLst>
              <a:ext uri="{FF2B5EF4-FFF2-40B4-BE49-F238E27FC236}">
                <a16:creationId xmlns:a16="http://schemas.microsoft.com/office/drawing/2014/main" id="{C0A58733-FE1A-D1FB-C546-99E424A610B1}"/>
              </a:ext>
            </a:extLst>
          </p:cNvPr>
          <p:cNvCxnSpPr/>
          <p:nvPr/>
        </p:nvCxnSpPr>
        <p:spPr>
          <a:xfrm>
            <a:off x="1055911" y="310242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7B3F3CF-F3DC-78D0-E245-65FC04BA9FE6}"/>
              </a:ext>
            </a:extLst>
          </p:cNvPr>
          <p:cNvCxnSpPr>
            <a:cxnSpLocks/>
          </p:cNvCxnSpPr>
          <p:nvPr/>
        </p:nvCxnSpPr>
        <p:spPr>
          <a:xfrm>
            <a:off x="7473017" y="310242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0A68C45-9892-884E-7BB7-D0EA62326F11}"/>
              </a:ext>
            </a:extLst>
          </p:cNvPr>
          <p:cNvCxnSpPr/>
          <p:nvPr/>
        </p:nvCxnSpPr>
        <p:spPr>
          <a:xfrm>
            <a:off x="5354072" y="310242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D9A3D7-B3BB-4FB4-021B-C015669CE302}"/>
              </a:ext>
            </a:extLst>
          </p:cNvPr>
          <p:cNvCxnSpPr/>
          <p:nvPr/>
        </p:nvCxnSpPr>
        <p:spPr>
          <a:xfrm>
            <a:off x="3323236" y="310938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965900C-59B4-CC54-BE93-986C0D8C9359}"/>
              </a:ext>
            </a:extLst>
          </p:cNvPr>
          <p:cNvCxnSpPr/>
          <p:nvPr/>
        </p:nvCxnSpPr>
        <p:spPr>
          <a:xfrm>
            <a:off x="11450364" y="310938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EF7A02C-AF89-D814-6EED-40F6879E0F77}"/>
              </a:ext>
            </a:extLst>
          </p:cNvPr>
          <p:cNvCxnSpPr/>
          <p:nvPr/>
        </p:nvCxnSpPr>
        <p:spPr>
          <a:xfrm>
            <a:off x="9647836" y="3102429"/>
            <a:ext cx="0" cy="5582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80E1214-8118-E941-B641-1CA4F3B942EF}"/>
              </a:ext>
            </a:extLst>
          </p:cNvPr>
          <p:cNvSpPr txBox="1"/>
          <p:nvPr/>
        </p:nvSpPr>
        <p:spPr>
          <a:xfrm>
            <a:off x="6601979" y="4645959"/>
            <a:ext cx="1670803" cy="1600438"/>
          </a:xfrm>
          <a:prstGeom prst="rect">
            <a:avLst/>
          </a:prstGeom>
          <a:noFill/>
        </p:spPr>
        <p:txBody>
          <a:bodyPr wrap="square">
            <a:spAutoFit/>
          </a:bodyPr>
          <a:lstStyle/>
          <a:p>
            <a:pPr algn="ctr"/>
            <a:r>
              <a:rPr lang="en-US" sz="1400" b="1" i="0">
                <a:solidFill>
                  <a:srgbClr val="0D0D0D"/>
                </a:solidFill>
                <a:effectLst/>
                <a:latin typeface="Georgia" panose="02040502050405020303" pitchFamily="18" charset="0"/>
              </a:rPr>
              <a:t>Geographical factors: </a:t>
            </a:r>
            <a:r>
              <a:rPr lang="en-US" sz="1400" b="0" i="0">
                <a:solidFill>
                  <a:srgbClr val="0D0D0D"/>
                </a:solidFill>
                <a:effectLst/>
                <a:latin typeface="Georgia" panose="02040502050405020303" pitchFamily="18" charset="0"/>
              </a:rPr>
              <a:t>ZIP code demographics, census tract statistics, and neighborhood details </a:t>
            </a:r>
            <a:r>
              <a:rPr lang="en-US" sz="1400" b="0" i="0" err="1">
                <a:solidFill>
                  <a:srgbClr val="0D0D0D"/>
                </a:solidFill>
                <a:effectLst/>
                <a:latin typeface="Georgia" panose="02040502050405020303" pitchFamily="18" charset="0"/>
              </a:rPr>
              <a:t>etc</a:t>
            </a:r>
            <a:endParaRPr lang="en-IN" sz="1400">
              <a:latin typeface="Georgia" panose="02040502050405020303" pitchFamily="18" charset="0"/>
            </a:endParaRPr>
          </a:p>
        </p:txBody>
      </p:sp>
      <p:sp>
        <p:nvSpPr>
          <p:cNvPr id="35" name="TextBox 34">
            <a:extLst>
              <a:ext uri="{FF2B5EF4-FFF2-40B4-BE49-F238E27FC236}">
                <a16:creationId xmlns:a16="http://schemas.microsoft.com/office/drawing/2014/main" id="{F8B01F59-D7D7-ABD1-2F16-52FA1934F9BE}"/>
              </a:ext>
            </a:extLst>
          </p:cNvPr>
          <p:cNvSpPr txBox="1"/>
          <p:nvPr/>
        </p:nvSpPr>
        <p:spPr>
          <a:xfrm>
            <a:off x="10673254" y="4586507"/>
            <a:ext cx="1526807" cy="2031325"/>
          </a:xfrm>
          <a:prstGeom prst="rect">
            <a:avLst/>
          </a:prstGeom>
          <a:noFill/>
        </p:spPr>
        <p:txBody>
          <a:bodyPr wrap="square">
            <a:spAutoFit/>
          </a:bodyPr>
          <a:lstStyle/>
          <a:p>
            <a:pPr algn="ctr"/>
            <a:r>
              <a:rPr lang="en-US" sz="1400" b="1" i="0">
                <a:solidFill>
                  <a:srgbClr val="0D0D0D"/>
                </a:solidFill>
                <a:effectLst/>
                <a:latin typeface="Georgia" panose="02040502050405020303" pitchFamily="18" charset="0"/>
              </a:rPr>
              <a:t>Booking &amp; Available Days: </a:t>
            </a:r>
            <a:r>
              <a:rPr lang="en-IN" sz="1400" i="0">
                <a:solidFill>
                  <a:srgbClr val="0D0D0D"/>
                </a:solidFill>
                <a:effectLst/>
                <a:latin typeface="Georgia" panose="02040502050405020303" pitchFamily="18" charset="0"/>
              </a:rPr>
              <a:t>Booked</a:t>
            </a:r>
            <a:r>
              <a:rPr lang="en-IN" sz="1400">
                <a:solidFill>
                  <a:srgbClr val="0D0D0D"/>
                </a:solidFill>
                <a:latin typeface="Georgia" panose="02040502050405020303" pitchFamily="18" charset="0"/>
              </a:rPr>
              <a:t> days, Available days, number of reservation in last period, tract booking share etc.</a:t>
            </a:r>
          </a:p>
        </p:txBody>
      </p:sp>
      <p:sp>
        <p:nvSpPr>
          <p:cNvPr id="36" name="TextBox 35">
            <a:extLst>
              <a:ext uri="{FF2B5EF4-FFF2-40B4-BE49-F238E27FC236}">
                <a16:creationId xmlns:a16="http://schemas.microsoft.com/office/drawing/2014/main" id="{E3DB3C2D-DB61-C1CB-E6D6-5A0D8FBD4A39}"/>
              </a:ext>
            </a:extLst>
          </p:cNvPr>
          <p:cNvSpPr txBox="1"/>
          <p:nvPr/>
        </p:nvSpPr>
        <p:spPr>
          <a:xfrm>
            <a:off x="8609685" y="4588953"/>
            <a:ext cx="1731817" cy="1815882"/>
          </a:xfrm>
          <a:prstGeom prst="rect">
            <a:avLst/>
          </a:prstGeom>
          <a:noFill/>
        </p:spPr>
        <p:txBody>
          <a:bodyPr wrap="square">
            <a:spAutoFit/>
          </a:bodyPr>
          <a:lstStyle/>
          <a:p>
            <a:pPr algn="ctr"/>
            <a:r>
              <a:rPr lang="en-US" sz="1400" b="1" i="0">
                <a:solidFill>
                  <a:srgbClr val="0D0D0D"/>
                </a:solidFill>
                <a:effectLst/>
                <a:latin typeface="Georgia" panose="02040502050405020303" pitchFamily="18" charset="0"/>
              </a:rPr>
              <a:t>Prices &amp; Revenue: </a:t>
            </a:r>
            <a:r>
              <a:rPr lang="en-IN" sz="1400" i="0">
                <a:solidFill>
                  <a:srgbClr val="0D0D0D"/>
                </a:solidFill>
                <a:effectLst/>
                <a:latin typeface="Georgia" panose="02040502050405020303" pitchFamily="18" charset="0"/>
              </a:rPr>
              <a:t>Nightly Rate</a:t>
            </a:r>
            <a:r>
              <a:rPr lang="en-US" sz="1400" i="0">
                <a:solidFill>
                  <a:srgbClr val="0D0D0D"/>
                </a:solidFill>
                <a:effectLst/>
                <a:latin typeface="Georgia" panose="02040502050405020303" pitchFamily="18" charset="0"/>
              </a:rPr>
              <a:t>, Revenue,</a:t>
            </a:r>
            <a:r>
              <a:rPr lang="en-IN" sz="1400" i="0">
                <a:solidFill>
                  <a:srgbClr val="0D0D0D"/>
                </a:solidFill>
                <a:effectLst/>
                <a:latin typeface="Georgia" panose="02040502050405020303" pitchFamily="18" charset="0"/>
              </a:rPr>
              <a:t> Tract </a:t>
            </a:r>
            <a:r>
              <a:rPr lang="en-IN" sz="1400">
                <a:solidFill>
                  <a:srgbClr val="0D0D0D"/>
                </a:solidFill>
                <a:latin typeface="Georgia" panose="02040502050405020303" pitchFamily="18" charset="0"/>
              </a:rPr>
              <a:t>P</a:t>
            </a:r>
            <a:r>
              <a:rPr lang="en-IN" sz="1400" i="0">
                <a:solidFill>
                  <a:srgbClr val="0D0D0D"/>
                </a:solidFill>
                <a:effectLst/>
                <a:latin typeface="Georgia" panose="02040502050405020303" pitchFamily="18" charset="0"/>
              </a:rPr>
              <a:t>rice</a:t>
            </a:r>
            <a:r>
              <a:rPr lang="en-IN" sz="1400">
                <a:solidFill>
                  <a:srgbClr val="0D0D0D"/>
                </a:solidFill>
                <a:latin typeface="Georgia" panose="02040502050405020303" pitchFamily="18" charset="0"/>
              </a:rPr>
              <a:t> V</a:t>
            </a:r>
            <a:r>
              <a:rPr lang="en-IN" sz="1400" i="0">
                <a:solidFill>
                  <a:srgbClr val="0D0D0D"/>
                </a:solidFill>
                <a:effectLst/>
                <a:latin typeface="Georgia" panose="02040502050405020303" pitchFamily="18" charset="0"/>
              </a:rPr>
              <a:t>ariance,</a:t>
            </a:r>
            <a:r>
              <a:rPr lang="en-US" sz="1400" i="0">
                <a:solidFill>
                  <a:srgbClr val="0D0D0D"/>
                </a:solidFill>
                <a:effectLst/>
                <a:latin typeface="Georgia" panose="02040502050405020303" pitchFamily="18" charset="0"/>
              </a:rPr>
              <a:t> </a:t>
            </a:r>
            <a:r>
              <a:rPr lang="en-IN" sz="1400">
                <a:solidFill>
                  <a:srgbClr val="0D0D0D"/>
                </a:solidFill>
                <a:latin typeface="Georgia" panose="02040502050405020303" pitchFamily="18" charset="0"/>
              </a:rPr>
              <a:t>P</a:t>
            </a:r>
            <a:r>
              <a:rPr lang="en-IN" sz="1400" i="0">
                <a:solidFill>
                  <a:srgbClr val="0D0D0D"/>
                </a:solidFill>
                <a:effectLst/>
                <a:latin typeface="Georgia" panose="02040502050405020303" pitchFamily="18" charset="0"/>
              </a:rPr>
              <a:t>revious</a:t>
            </a:r>
            <a:r>
              <a:rPr lang="en-IN" sz="1400">
                <a:solidFill>
                  <a:srgbClr val="0D0D0D"/>
                </a:solidFill>
                <a:latin typeface="Georgia" panose="02040502050405020303" pitchFamily="18" charset="0"/>
              </a:rPr>
              <a:t> </a:t>
            </a:r>
            <a:r>
              <a:rPr lang="en-IN" sz="1400" i="0">
                <a:solidFill>
                  <a:srgbClr val="0D0D0D"/>
                </a:solidFill>
                <a:effectLst/>
                <a:latin typeface="Georgia" panose="02040502050405020303" pitchFamily="18" charset="0"/>
              </a:rPr>
              <a:t>Nightly Rate</a:t>
            </a:r>
            <a:r>
              <a:rPr lang="en-US" sz="1400">
                <a:solidFill>
                  <a:srgbClr val="0D0D0D"/>
                </a:solidFill>
                <a:latin typeface="Georgia" panose="02040502050405020303" pitchFamily="18" charset="0"/>
              </a:rPr>
              <a:t>, </a:t>
            </a:r>
            <a:r>
              <a:rPr lang="en-IN" sz="1400">
                <a:solidFill>
                  <a:srgbClr val="0D0D0D"/>
                </a:solidFill>
                <a:latin typeface="Georgia" panose="02040502050405020303" pitchFamily="18" charset="0"/>
              </a:rPr>
              <a:t>P</a:t>
            </a:r>
            <a:r>
              <a:rPr lang="en-IN" sz="1400" i="0">
                <a:solidFill>
                  <a:srgbClr val="0D0D0D"/>
                </a:solidFill>
                <a:effectLst/>
                <a:latin typeface="Georgia" panose="02040502050405020303" pitchFamily="18" charset="0"/>
              </a:rPr>
              <a:t>revious Revenue etc</a:t>
            </a:r>
            <a:endParaRPr lang="en-IN" sz="1400">
              <a:latin typeface="Georgia" panose="02040502050405020303" pitchFamily="18" charset="0"/>
            </a:endParaRPr>
          </a:p>
        </p:txBody>
      </p:sp>
      <p:sp>
        <p:nvSpPr>
          <p:cNvPr id="38" name="TextBox 37">
            <a:extLst>
              <a:ext uri="{FF2B5EF4-FFF2-40B4-BE49-F238E27FC236}">
                <a16:creationId xmlns:a16="http://schemas.microsoft.com/office/drawing/2014/main" id="{A1836EC8-280E-9224-A876-33606C756CC5}"/>
              </a:ext>
            </a:extLst>
          </p:cNvPr>
          <p:cNvSpPr txBox="1"/>
          <p:nvPr/>
        </p:nvSpPr>
        <p:spPr>
          <a:xfrm>
            <a:off x="493039" y="1411151"/>
            <a:ext cx="4431991" cy="1200329"/>
          </a:xfrm>
          <a:prstGeom prst="rect">
            <a:avLst/>
          </a:prstGeom>
          <a:noFill/>
        </p:spPr>
        <p:txBody>
          <a:bodyPr wrap="square">
            <a:spAutoFit/>
          </a:bodyPr>
          <a:lstStyle/>
          <a:p>
            <a:pPr algn="ctr"/>
            <a:r>
              <a:rPr lang="en-IN" i="1">
                <a:latin typeface="Georgia" panose="02040502050405020303" pitchFamily="18" charset="0"/>
              </a:rPr>
              <a:t>H</a:t>
            </a:r>
            <a:r>
              <a:rPr lang="en-IN" sz="1800" i="1" u="none" strike="noStrike" baseline="0">
                <a:latin typeface="Georgia" panose="02040502050405020303" pitchFamily="18" charset="0"/>
              </a:rPr>
              <a:t>igh-Level </a:t>
            </a:r>
            <a:r>
              <a:rPr lang="en-US" sz="1800" i="1" u="none" strike="noStrike" baseline="0">
                <a:latin typeface="Georgia" panose="02040502050405020303" pitchFamily="18" charset="0"/>
              </a:rPr>
              <a:t>information about the important aspects and </a:t>
            </a:r>
            <a:r>
              <a:rPr lang="en-IN" sz="1800" i="1" u="none" strike="noStrike" baseline="0">
                <a:latin typeface="Georgia" panose="02040502050405020303" pitchFamily="18" charset="0"/>
              </a:rPr>
              <a:t>features</a:t>
            </a:r>
            <a:r>
              <a:rPr lang="en-IN" i="1">
                <a:latin typeface="Georgia" panose="02040502050405020303" pitchFamily="18" charset="0"/>
              </a:rPr>
              <a:t> </a:t>
            </a:r>
            <a:r>
              <a:rPr lang="en-US" sz="1800" i="1" u="none" strike="noStrike" baseline="0">
                <a:latin typeface="Georgia" panose="02040502050405020303" pitchFamily="18" charset="0"/>
              </a:rPr>
              <a:t>of the datasets required to carry out the analysis</a:t>
            </a:r>
            <a:endParaRPr lang="en-IN" i="1">
              <a:latin typeface="Georgia" panose="02040502050405020303" pitchFamily="18" charset="0"/>
            </a:endParaRPr>
          </a:p>
        </p:txBody>
      </p:sp>
      <p:sp>
        <p:nvSpPr>
          <p:cNvPr id="39" name="TextBox 38">
            <a:extLst>
              <a:ext uri="{FF2B5EF4-FFF2-40B4-BE49-F238E27FC236}">
                <a16:creationId xmlns:a16="http://schemas.microsoft.com/office/drawing/2014/main" id="{59222831-9516-0DA6-FF9C-9F49F02983C8}"/>
              </a:ext>
            </a:extLst>
          </p:cNvPr>
          <p:cNvSpPr txBox="1"/>
          <p:nvPr/>
        </p:nvSpPr>
        <p:spPr>
          <a:xfrm>
            <a:off x="6955865" y="1005807"/>
            <a:ext cx="4953106" cy="1815882"/>
          </a:xfrm>
          <a:prstGeom prst="rect">
            <a:avLst/>
          </a:prstGeom>
          <a:noFill/>
        </p:spPr>
        <p:txBody>
          <a:bodyPr wrap="square">
            <a:spAutoFit/>
          </a:bodyPr>
          <a:lstStyle/>
          <a:p>
            <a:r>
              <a:rPr lang="en-IN" sz="1600" b="1" i="1">
                <a:latin typeface="Georgia" panose="02040502050405020303" pitchFamily="18" charset="0"/>
              </a:rPr>
              <a:t>Sources for obtaining these data:</a:t>
            </a:r>
          </a:p>
          <a:p>
            <a:endParaRPr lang="en-IN" sz="1600" b="1" i="1">
              <a:latin typeface="Georgia" panose="02040502050405020303" pitchFamily="18" charset="0"/>
            </a:endParaRPr>
          </a:p>
          <a:p>
            <a:pPr>
              <a:buFont typeface="Arial" panose="020B0604020202020204" pitchFamily="34" charset="0"/>
              <a:buChar char="•"/>
            </a:pPr>
            <a:r>
              <a:rPr lang="en-US" sz="1600" b="1" i="1">
                <a:solidFill>
                  <a:srgbClr val="0D0D0D"/>
                </a:solidFill>
                <a:effectLst/>
                <a:latin typeface="Georgia" panose="02040502050405020303" pitchFamily="18" charset="0"/>
              </a:rPr>
              <a:t>Public Datasets: </a:t>
            </a:r>
            <a:r>
              <a:rPr lang="en-US" sz="1600" b="0" i="1">
                <a:solidFill>
                  <a:srgbClr val="0D0D0D"/>
                </a:solidFill>
                <a:effectLst/>
                <a:latin typeface="Georgia" panose="02040502050405020303" pitchFamily="18" charset="0"/>
              </a:rPr>
              <a:t>Inside Airbnb, Kaggle, Data World, Census data for demographic information and neighborhood characteristics</a:t>
            </a:r>
          </a:p>
          <a:p>
            <a:pPr>
              <a:buFont typeface="Arial" panose="020B0604020202020204" pitchFamily="34" charset="0"/>
              <a:buChar char="•"/>
            </a:pPr>
            <a:r>
              <a:rPr lang="en-US" sz="1600" b="1" i="1">
                <a:solidFill>
                  <a:srgbClr val="0D0D0D"/>
                </a:solidFill>
                <a:effectLst/>
                <a:latin typeface="Georgia" panose="02040502050405020303" pitchFamily="18" charset="0"/>
              </a:rPr>
              <a:t>Web Scraping </a:t>
            </a:r>
            <a:r>
              <a:rPr lang="en-US" sz="1600" b="0" i="1">
                <a:solidFill>
                  <a:srgbClr val="0D0D0D"/>
                </a:solidFill>
                <a:effectLst/>
                <a:latin typeface="Georgia" panose="02040502050405020303" pitchFamily="18" charset="0"/>
              </a:rPr>
              <a:t>: Host and property information, including </a:t>
            </a:r>
            <a:r>
              <a:rPr lang="en-US" sz="1600" b="0" i="1" err="1">
                <a:solidFill>
                  <a:srgbClr val="0D0D0D"/>
                </a:solidFill>
                <a:effectLst/>
                <a:latin typeface="Georgia" panose="02040502050405020303" pitchFamily="18" charset="0"/>
              </a:rPr>
              <a:t>Superhost</a:t>
            </a:r>
            <a:r>
              <a:rPr lang="en-US" sz="1600" b="0" i="1">
                <a:solidFill>
                  <a:srgbClr val="0D0D0D"/>
                </a:solidFill>
                <a:effectLst/>
                <a:latin typeface="Georgia" panose="02040502050405020303" pitchFamily="18" charset="0"/>
              </a:rPr>
              <a:t> status, price etc.</a:t>
            </a:r>
            <a:endParaRPr lang="en-IN" sz="1600" i="1">
              <a:latin typeface="Georgia" panose="02040502050405020303" pitchFamily="18" charset="0"/>
            </a:endParaRPr>
          </a:p>
        </p:txBody>
      </p:sp>
    </p:spTree>
    <p:extLst>
      <p:ext uri="{BB962C8B-B14F-4D97-AF65-F5344CB8AC3E}">
        <p14:creationId xmlns:p14="http://schemas.microsoft.com/office/powerpoint/2010/main" val="3332490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D605D-1F57-5BE8-50AB-F14E18456D0F}"/>
            </a:ext>
          </a:extLst>
        </p:cNvPr>
        <p:cNvGrpSpPr/>
        <p:nvPr/>
      </p:nvGrpSpPr>
      <p:grpSpPr>
        <a:xfrm>
          <a:off x="0" y="0"/>
          <a:ext cx="0" cy="0"/>
          <a:chOff x="0" y="0"/>
          <a:chExt cx="0" cy="0"/>
        </a:xfrm>
      </p:grpSpPr>
      <p:pic>
        <p:nvPicPr>
          <p:cNvPr id="9230" name="Picture 14" descr="design icon for sentiment analysis. icon should be circle in shape.. Image 3 of 4">
            <a:extLst>
              <a:ext uri="{FF2B5EF4-FFF2-40B4-BE49-F238E27FC236}">
                <a16:creationId xmlns:a16="http://schemas.microsoft.com/office/drawing/2014/main" id="{366ACC56-BB5D-CE33-3AD7-1FCF61B64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0408" y="1942412"/>
            <a:ext cx="1102189" cy="11021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358B78-AEE1-ABC5-4F3F-BC708337244B}"/>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74AFB300-361C-FCFC-DAC2-62DD28D7C9A3}"/>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B3F7C4D-69CE-EBDA-AAF3-28EEB556612B}"/>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III: Proposed Analysis</a:t>
            </a:r>
          </a:p>
        </p:txBody>
      </p:sp>
      <p:pic>
        <p:nvPicPr>
          <p:cNvPr id="9218" name="Picture 2" descr="design icon for exploratory data analysis. icon should be circle in shape.. Image 1 of 4">
            <a:extLst>
              <a:ext uri="{FF2B5EF4-FFF2-40B4-BE49-F238E27FC236}">
                <a16:creationId xmlns:a16="http://schemas.microsoft.com/office/drawing/2014/main" id="{0315EEE1-2C67-F6DA-BDAA-1E5218D30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833" y="2078627"/>
            <a:ext cx="1003526" cy="100352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design icon for cluster analysis. icon should be circle in shape.. Image 4 of 4">
            <a:extLst>
              <a:ext uri="{FF2B5EF4-FFF2-40B4-BE49-F238E27FC236}">
                <a16:creationId xmlns:a16="http://schemas.microsoft.com/office/drawing/2014/main" id="{74F96F22-8A0A-6937-01EC-25A93FC591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4741" y="2877706"/>
            <a:ext cx="916441" cy="91644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design icon for predictive modelling. icon should be circle in shape.. Image 3 of 4">
            <a:extLst>
              <a:ext uri="{FF2B5EF4-FFF2-40B4-BE49-F238E27FC236}">
                <a16:creationId xmlns:a16="http://schemas.microsoft.com/office/drawing/2014/main" id="{E4823F02-6147-BF46-9835-434371C20D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3367" y="1922655"/>
            <a:ext cx="1047070" cy="1047070"/>
          </a:xfrm>
          <a:prstGeom prst="rect">
            <a:avLst/>
          </a:prstGeom>
          <a:noFill/>
          <a:extLst>
            <a:ext uri="{909E8E84-426E-40DD-AFC4-6F175D3DCCD1}">
              <a14:hiddenFill xmlns:a14="http://schemas.microsoft.com/office/drawing/2010/main">
                <a:solidFill>
                  <a:srgbClr val="FFFFFF"/>
                </a:solidFill>
              </a14:hiddenFill>
            </a:ext>
          </a:extLst>
        </p:spPr>
      </p:pic>
      <p:sp>
        <p:nvSpPr>
          <p:cNvPr id="2194" name="TextBox 2193">
            <a:extLst>
              <a:ext uri="{FF2B5EF4-FFF2-40B4-BE49-F238E27FC236}">
                <a16:creationId xmlns:a16="http://schemas.microsoft.com/office/drawing/2014/main" id="{A5C820D1-900E-FCFD-8F79-B613EEFCE13C}"/>
              </a:ext>
            </a:extLst>
          </p:cNvPr>
          <p:cNvSpPr txBox="1"/>
          <p:nvPr/>
        </p:nvSpPr>
        <p:spPr>
          <a:xfrm>
            <a:off x="815623" y="1527021"/>
            <a:ext cx="1622560" cy="584775"/>
          </a:xfrm>
          <a:prstGeom prst="rect">
            <a:avLst/>
          </a:prstGeom>
          <a:noFill/>
        </p:spPr>
        <p:txBody>
          <a:bodyPr wrap="none" rtlCol="0">
            <a:spAutoFit/>
          </a:bodyPr>
          <a:lstStyle/>
          <a:p>
            <a:pPr algn="ctr"/>
            <a:r>
              <a:rPr lang="en-IN" sz="1600" b="1">
                <a:latin typeface="Georgia" panose="02040502050405020303" pitchFamily="18" charset="0"/>
              </a:rPr>
              <a:t>Exploratory </a:t>
            </a:r>
          </a:p>
          <a:p>
            <a:pPr algn="ctr"/>
            <a:r>
              <a:rPr lang="en-IN" sz="1600" b="1">
                <a:latin typeface="Georgia" panose="02040502050405020303" pitchFamily="18" charset="0"/>
              </a:rPr>
              <a:t>Data Analysis</a:t>
            </a:r>
          </a:p>
        </p:txBody>
      </p:sp>
      <p:sp>
        <p:nvSpPr>
          <p:cNvPr id="2196" name="TextBox 2195">
            <a:extLst>
              <a:ext uri="{FF2B5EF4-FFF2-40B4-BE49-F238E27FC236}">
                <a16:creationId xmlns:a16="http://schemas.microsoft.com/office/drawing/2014/main" id="{A1DF41A0-6CD0-16FD-8028-687326D421B0}"/>
              </a:ext>
            </a:extLst>
          </p:cNvPr>
          <p:cNvSpPr txBox="1"/>
          <p:nvPr/>
        </p:nvSpPr>
        <p:spPr>
          <a:xfrm>
            <a:off x="391886" y="3082153"/>
            <a:ext cx="2004844" cy="954107"/>
          </a:xfrm>
          <a:prstGeom prst="rect">
            <a:avLst/>
          </a:prstGeom>
          <a:noFill/>
        </p:spPr>
        <p:txBody>
          <a:bodyPr wrap="square">
            <a:spAutoFit/>
          </a:bodyPr>
          <a:lstStyle/>
          <a:p>
            <a:pPr algn="ctr"/>
            <a:r>
              <a:rPr lang="en-US" sz="1400">
                <a:solidFill>
                  <a:srgbClr val="0D0D0D"/>
                </a:solidFill>
                <a:latin typeface="Georgia" panose="02040502050405020303" pitchFamily="18" charset="0"/>
              </a:rPr>
              <a:t>P</a:t>
            </a:r>
            <a:r>
              <a:rPr lang="en-US" sz="1400" b="0" i="0">
                <a:solidFill>
                  <a:srgbClr val="0D0D0D"/>
                </a:solidFill>
                <a:effectLst/>
                <a:latin typeface="Georgia" panose="02040502050405020303" pitchFamily="18" charset="0"/>
              </a:rPr>
              <a:t>rovide insights into the distribution and trends of summary stats over time</a:t>
            </a:r>
            <a:endParaRPr lang="en-IN" sz="1400">
              <a:latin typeface="Georgia" panose="02040502050405020303" pitchFamily="18" charset="0"/>
            </a:endParaRPr>
          </a:p>
        </p:txBody>
      </p:sp>
      <p:sp>
        <p:nvSpPr>
          <p:cNvPr id="2198" name="TextBox 2197">
            <a:extLst>
              <a:ext uri="{FF2B5EF4-FFF2-40B4-BE49-F238E27FC236}">
                <a16:creationId xmlns:a16="http://schemas.microsoft.com/office/drawing/2014/main" id="{6AD526A2-61F8-C707-5F2E-3BF521EB688E}"/>
              </a:ext>
            </a:extLst>
          </p:cNvPr>
          <p:cNvSpPr txBox="1"/>
          <p:nvPr/>
        </p:nvSpPr>
        <p:spPr>
          <a:xfrm>
            <a:off x="2607019" y="3929198"/>
            <a:ext cx="1807245" cy="646331"/>
          </a:xfrm>
          <a:prstGeom prst="rect">
            <a:avLst/>
          </a:prstGeom>
          <a:noFill/>
        </p:spPr>
        <p:txBody>
          <a:bodyPr wrap="square">
            <a:spAutoFit/>
          </a:bodyPr>
          <a:lstStyle/>
          <a:p>
            <a:pPr algn="ctr"/>
            <a:r>
              <a:rPr lang="en-IN" b="1" i="0">
                <a:solidFill>
                  <a:srgbClr val="0D0D0D"/>
                </a:solidFill>
                <a:effectLst/>
                <a:latin typeface="Georgia" panose="02040502050405020303" pitchFamily="18" charset="0"/>
              </a:rPr>
              <a:t>Feature Engineering</a:t>
            </a:r>
            <a:endParaRPr lang="en-IN">
              <a:latin typeface="Georgia" panose="02040502050405020303" pitchFamily="18" charset="0"/>
            </a:endParaRPr>
          </a:p>
        </p:txBody>
      </p:sp>
      <p:sp>
        <p:nvSpPr>
          <p:cNvPr id="2200" name="TextBox 2199">
            <a:extLst>
              <a:ext uri="{FF2B5EF4-FFF2-40B4-BE49-F238E27FC236}">
                <a16:creationId xmlns:a16="http://schemas.microsoft.com/office/drawing/2014/main" id="{2E4C1655-76BF-D5C5-C1EA-7271B89BCBA9}"/>
              </a:ext>
            </a:extLst>
          </p:cNvPr>
          <p:cNvSpPr txBox="1"/>
          <p:nvPr/>
        </p:nvSpPr>
        <p:spPr>
          <a:xfrm>
            <a:off x="2643612" y="1771073"/>
            <a:ext cx="1735240" cy="1169551"/>
          </a:xfrm>
          <a:prstGeom prst="rect">
            <a:avLst/>
          </a:prstGeom>
          <a:noFill/>
        </p:spPr>
        <p:txBody>
          <a:bodyPr wrap="square">
            <a:spAutoFit/>
          </a:bodyPr>
          <a:lstStyle/>
          <a:p>
            <a:pPr algn="ctr"/>
            <a:r>
              <a:rPr lang="en-US" sz="1400" b="0" i="0">
                <a:solidFill>
                  <a:srgbClr val="0D0D0D"/>
                </a:solidFill>
                <a:effectLst/>
                <a:latin typeface="Georgia" panose="02040502050405020303" pitchFamily="18" charset="0"/>
              </a:rPr>
              <a:t>Selecting statistically significant features and creation of interaction terms</a:t>
            </a:r>
            <a:endParaRPr lang="en-IN" sz="1400">
              <a:latin typeface="Georgia" panose="02040502050405020303" pitchFamily="18" charset="0"/>
            </a:endParaRPr>
          </a:p>
        </p:txBody>
      </p:sp>
      <p:cxnSp>
        <p:nvCxnSpPr>
          <p:cNvPr id="2204" name="Straight Connector 2203">
            <a:extLst>
              <a:ext uri="{FF2B5EF4-FFF2-40B4-BE49-F238E27FC236}">
                <a16:creationId xmlns:a16="http://schemas.microsoft.com/office/drawing/2014/main" id="{7C55208E-38DB-7EE9-B29E-C1B51F2F7E98}"/>
              </a:ext>
            </a:extLst>
          </p:cNvPr>
          <p:cNvCxnSpPr>
            <a:cxnSpLocks/>
          </p:cNvCxnSpPr>
          <p:nvPr/>
        </p:nvCxnSpPr>
        <p:spPr>
          <a:xfrm>
            <a:off x="1915885" y="2788238"/>
            <a:ext cx="1209116" cy="6465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08" name="TextBox 2207">
            <a:extLst>
              <a:ext uri="{FF2B5EF4-FFF2-40B4-BE49-F238E27FC236}">
                <a16:creationId xmlns:a16="http://schemas.microsoft.com/office/drawing/2014/main" id="{49DD8E63-D840-CBF9-A776-07E6CE3C2F21}"/>
              </a:ext>
            </a:extLst>
          </p:cNvPr>
          <p:cNvSpPr txBox="1"/>
          <p:nvPr/>
        </p:nvSpPr>
        <p:spPr>
          <a:xfrm>
            <a:off x="9286382" y="1019082"/>
            <a:ext cx="2043639" cy="923330"/>
          </a:xfrm>
          <a:prstGeom prst="rect">
            <a:avLst/>
          </a:prstGeom>
          <a:noFill/>
        </p:spPr>
        <p:txBody>
          <a:bodyPr wrap="square">
            <a:spAutoFit/>
          </a:bodyPr>
          <a:lstStyle/>
          <a:p>
            <a:pPr algn="ctr"/>
            <a:r>
              <a:rPr lang="en-IN" b="1" i="0">
                <a:solidFill>
                  <a:srgbClr val="0D0D0D"/>
                </a:solidFill>
                <a:effectLst/>
                <a:latin typeface="Georgia" panose="02040502050405020303" pitchFamily="18" charset="0"/>
              </a:rPr>
              <a:t>Churn &amp; </a:t>
            </a:r>
            <a:r>
              <a:rPr lang="en-IN" b="1" i="0" err="1">
                <a:solidFill>
                  <a:srgbClr val="0D0D0D"/>
                </a:solidFill>
                <a:effectLst/>
                <a:latin typeface="Georgia" panose="02040502050405020303" pitchFamily="18" charset="0"/>
              </a:rPr>
              <a:t>Superhost</a:t>
            </a:r>
            <a:r>
              <a:rPr lang="en-IN" b="1" i="0">
                <a:solidFill>
                  <a:srgbClr val="0D0D0D"/>
                </a:solidFill>
                <a:effectLst/>
                <a:latin typeface="Georgia" panose="02040502050405020303" pitchFamily="18" charset="0"/>
              </a:rPr>
              <a:t> Status Analysis</a:t>
            </a:r>
            <a:endParaRPr lang="en-IN">
              <a:latin typeface="Georgia" panose="02040502050405020303" pitchFamily="18" charset="0"/>
            </a:endParaRPr>
          </a:p>
        </p:txBody>
      </p:sp>
      <p:cxnSp>
        <p:nvCxnSpPr>
          <p:cNvPr id="2210" name="Straight Connector 2209">
            <a:extLst>
              <a:ext uri="{FF2B5EF4-FFF2-40B4-BE49-F238E27FC236}">
                <a16:creationId xmlns:a16="http://schemas.microsoft.com/office/drawing/2014/main" id="{4CF0AB3F-F567-13B3-2A74-FF359CA338CF}"/>
              </a:ext>
            </a:extLst>
          </p:cNvPr>
          <p:cNvCxnSpPr>
            <a:cxnSpLocks/>
          </p:cNvCxnSpPr>
          <p:nvPr/>
        </p:nvCxnSpPr>
        <p:spPr>
          <a:xfrm flipV="1">
            <a:off x="3919484" y="2606976"/>
            <a:ext cx="1274859" cy="7646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13" name="TextBox 2212">
            <a:extLst>
              <a:ext uri="{FF2B5EF4-FFF2-40B4-BE49-F238E27FC236}">
                <a16:creationId xmlns:a16="http://schemas.microsoft.com/office/drawing/2014/main" id="{FA6C9F0C-94EC-6183-9F2C-C51550AB564F}"/>
              </a:ext>
            </a:extLst>
          </p:cNvPr>
          <p:cNvSpPr txBox="1"/>
          <p:nvPr/>
        </p:nvSpPr>
        <p:spPr>
          <a:xfrm>
            <a:off x="9178470" y="2940624"/>
            <a:ext cx="2405430" cy="1600438"/>
          </a:xfrm>
          <a:prstGeom prst="rect">
            <a:avLst/>
          </a:prstGeom>
          <a:noFill/>
        </p:spPr>
        <p:txBody>
          <a:bodyPr wrap="square">
            <a:spAutoFit/>
          </a:bodyPr>
          <a:lstStyle/>
          <a:p>
            <a:pPr algn="ctr"/>
            <a:r>
              <a:rPr lang="en-US" sz="1400">
                <a:solidFill>
                  <a:srgbClr val="0D0D0D"/>
                </a:solidFill>
                <a:latin typeface="Georgia" panose="02040502050405020303" pitchFamily="18" charset="0"/>
              </a:rPr>
              <a:t>L</a:t>
            </a:r>
            <a:r>
              <a:rPr lang="en-US" sz="1400" b="0" i="0">
                <a:solidFill>
                  <a:srgbClr val="0D0D0D"/>
                </a:solidFill>
                <a:effectLst/>
                <a:latin typeface="Georgia" panose="02040502050405020303" pitchFamily="18" charset="0"/>
              </a:rPr>
              <a:t>ogistic regression or machine learning algorithms such as random forests/gradient boosting to forecast the likelihood of hosts attaining or retaining </a:t>
            </a:r>
            <a:r>
              <a:rPr lang="en-US" sz="1400" b="0" i="0" err="1">
                <a:solidFill>
                  <a:srgbClr val="0D0D0D"/>
                </a:solidFill>
                <a:effectLst/>
                <a:latin typeface="Georgia" panose="02040502050405020303" pitchFamily="18" charset="0"/>
              </a:rPr>
              <a:t>Superhost</a:t>
            </a:r>
            <a:r>
              <a:rPr lang="en-US" sz="1400" b="0" i="0">
                <a:solidFill>
                  <a:srgbClr val="0D0D0D"/>
                </a:solidFill>
                <a:effectLst/>
                <a:latin typeface="Georgia" panose="02040502050405020303" pitchFamily="18" charset="0"/>
              </a:rPr>
              <a:t> status</a:t>
            </a:r>
            <a:endParaRPr lang="en-IN" sz="1400">
              <a:latin typeface="Georgia" panose="02040502050405020303" pitchFamily="18" charset="0"/>
            </a:endParaRPr>
          </a:p>
        </p:txBody>
      </p:sp>
      <p:sp>
        <p:nvSpPr>
          <p:cNvPr id="2215" name="TextBox 2214">
            <a:extLst>
              <a:ext uri="{FF2B5EF4-FFF2-40B4-BE49-F238E27FC236}">
                <a16:creationId xmlns:a16="http://schemas.microsoft.com/office/drawing/2014/main" id="{879AD488-C538-BCC4-758E-2CFC69797C60}"/>
              </a:ext>
            </a:extLst>
          </p:cNvPr>
          <p:cNvSpPr txBox="1"/>
          <p:nvPr/>
        </p:nvSpPr>
        <p:spPr>
          <a:xfrm>
            <a:off x="6789391" y="1285942"/>
            <a:ext cx="2612779" cy="1384995"/>
          </a:xfrm>
          <a:prstGeom prst="rect">
            <a:avLst/>
          </a:prstGeom>
          <a:noFill/>
        </p:spPr>
        <p:txBody>
          <a:bodyPr wrap="square">
            <a:spAutoFit/>
          </a:bodyPr>
          <a:lstStyle/>
          <a:p>
            <a:pPr algn="ctr"/>
            <a:r>
              <a:rPr lang="en-US" sz="1400">
                <a:solidFill>
                  <a:srgbClr val="0D0D0D"/>
                </a:solidFill>
                <a:latin typeface="Georgia" panose="02040502050405020303" pitchFamily="18" charset="0"/>
              </a:rPr>
              <a:t>M</a:t>
            </a:r>
            <a:r>
              <a:rPr lang="en-US" sz="1400" b="0" i="0">
                <a:solidFill>
                  <a:srgbClr val="0D0D0D"/>
                </a:solidFill>
                <a:effectLst/>
                <a:latin typeface="Georgia" panose="02040502050405020303" pitchFamily="18" charset="0"/>
              </a:rPr>
              <a:t>achine learning algorithms such as clustering or classification algorithms to identify distinct groups or patterns of tracts with similar booking behavior</a:t>
            </a:r>
            <a:endParaRPr lang="en-IN" sz="1400">
              <a:latin typeface="Georgia" panose="02040502050405020303" pitchFamily="18" charset="0"/>
            </a:endParaRPr>
          </a:p>
        </p:txBody>
      </p:sp>
      <p:sp>
        <p:nvSpPr>
          <p:cNvPr id="2216" name="TextBox 2215">
            <a:extLst>
              <a:ext uri="{FF2B5EF4-FFF2-40B4-BE49-F238E27FC236}">
                <a16:creationId xmlns:a16="http://schemas.microsoft.com/office/drawing/2014/main" id="{080ABBC0-1F40-1A9A-C20B-2303B5AF56F9}"/>
              </a:ext>
            </a:extLst>
          </p:cNvPr>
          <p:cNvSpPr txBox="1"/>
          <p:nvPr/>
        </p:nvSpPr>
        <p:spPr>
          <a:xfrm>
            <a:off x="7241301" y="3888274"/>
            <a:ext cx="1523319" cy="646331"/>
          </a:xfrm>
          <a:prstGeom prst="rect">
            <a:avLst/>
          </a:prstGeom>
          <a:noFill/>
        </p:spPr>
        <p:txBody>
          <a:bodyPr wrap="square">
            <a:spAutoFit/>
          </a:bodyPr>
          <a:lstStyle/>
          <a:p>
            <a:pPr algn="ctr"/>
            <a:r>
              <a:rPr lang="en-IN" b="1" i="0">
                <a:solidFill>
                  <a:srgbClr val="0D0D0D"/>
                </a:solidFill>
                <a:effectLst/>
                <a:latin typeface="Georgia" panose="02040502050405020303" pitchFamily="18" charset="0"/>
              </a:rPr>
              <a:t>Cluster Analysis</a:t>
            </a:r>
            <a:endParaRPr lang="en-IN">
              <a:latin typeface="Georgia" panose="02040502050405020303" pitchFamily="18" charset="0"/>
            </a:endParaRPr>
          </a:p>
        </p:txBody>
      </p:sp>
      <p:cxnSp>
        <p:nvCxnSpPr>
          <p:cNvPr id="2217" name="Straight Connector 2216">
            <a:extLst>
              <a:ext uri="{FF2B5EF4-FFF2-40B4-BE49-F238E27FC236}">
                <a16:creationId xmlns:a16="http://schemas.microsoft.com/office/drawing/2014/main" id="{57A47608-994A-FAF7-0F61-EDB8FC30E3DE}"/>
              </a:ext>
            </a:extLst>
          </p:cNvPr>
          <p:cNvCxnSpPr>
            <a:cxnSpLocks/>
          </p:cNvCxnSpPr>
          <p:nvPr/>
        </p:nvCxnSpPr>
        <p:spPr>
          <a:xfrm>
            <a:off x="6058919" y="2493506"/>
            <a:ext cx="1648168" cy="7604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2" name="Straight Connector 2221">
            <a:extLst>
              <a:ext uri="{FF2B5EF4-FFF2-40B4-BE49-F238E27FC236}">
                <a16:creationId xmlns:a16="http://schemas.microsoft.com/office/drawing/2014/main" id="{8D741B08-817A-8937-F341-EAE600BD7C8C}"/>
              </a:ext>
            </a:extLst>
          </p:cNvPr>
          <p:cNvCxnSpPr>
            <a:cxnSpLocks/>
          </p:cNvCxnSpPr>
          <p:nvPr/>
        </p:nvCxnSpPr>
        <p:spPr>
          <a:xfrm flipV="1">
            <a:off x="8390846" y="2472082"/>
            <a:ext cx="1349201" cy="79125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228" name="Picture 12" descr="design icon for feature engineering. icon should be circle in shape.. Image 1 of 4">
            <a:extLst>
              <a:ext uri="{FF2B5EF4-FFF2-40B4-BE49-F238E27FC236}">
                <a16:creationId xmlns:a16="http://schemas.microsoft.com/office/drawing/2014/main" id="{D79CB1B3-6212-26DA-D1EC-88961DA0D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3609" y="2969725"/>
            <a:ext cx="918549" cy="918549"/>
          </a:xfrm>
          <a:prstGeom prst="rect">
            <a:avLst/>
          </a:prstGeom>
          <a:noFill/>
          <a:extLst>
            <a:ext uri="{909E8E84-426E-40DD-AFC4-6F175D3DCCD1}">
              <a14:hiddenFill xmlns:a14="http://schemas.microsoft.com/office/drawing/2010/main">
                <a:solidFill>
                  <a:srgbClr val="FFFFFF"/>
                </a:solidFill>
              </a14:hiddenFill>
            </a:ext>
          </a:extLst>
        </p:spPr>
      </p:pic>
      <p:sp>
        <p:nvSpPr>
          <p:cNvPr id="2227" name="TextBox 2226">
            <a:extLst>
              <a:ext uri="{FF2B5EF4-FFF2-40B4-BE49-F238E27FC236}">
                <a16:creationId xmlns:a16="http://schemas.microsoft.com/office/drawing/2014/main" id="{C2C2E5D4-1738-2874-79B0-335D0B0C0D34}"/>
              </a:ext>
            </a:extLst>
          </p:cNvPr>
          <p:cNvSpPr txBox="1"/>
          <p:nvPr/>
        </p:nvSpPr>
        <p:spPr>
          <a:xfrm>
            <a:off x="4663749" y="1396404"/>
            <a:ext cx="1807245" cy="646331"/>
          </a:xfrm>
          <a:prstGeom prst="rect">
            <a:avLst/>
          </a:prstGeom>
          <a:noFill/>
        </p:spPr>
        <p:txBody>
          <a:bodyPr wrap="square">
            <a:spAutoFit/>
          </a:bodyPr>
          <a:lstStyle/>
          <a:p>
            <a:pPr algn="ctr"/>
            <a:r>
              <a:rPr lang="en-IN" b="1" i="0">
                <a:solidFill>
                  <a:srgbClr val="0D0D0D"/>
                </a:solidFill>
                <a:effectLst/>
                <a:latin typeface="Georgia" panose="02040502050405020303" pitchFamily="18" charset="0"/>
              </a:rPr>
              <a:t>Sentiment Analysis</a:t>
            </a:r>
            <a:endParaRPr lang="en-IN">
              <a:latin typeface="Georgia" panose="02040502050405020303" pitchFamily="18" charset="0"/>
            </a:endParaRPr>
          </a:p>
        </p:txBody>
      </p:sp>
      <p:sp>
        <p:nvSpPr>
          <p:cNvPr id="2228" name="TextBox 2227">
            <a:extLst>
              <a:ext uri="{FF2B5EF4-FFF2-40B4-BE49-F238E27FC236}">
                <a16:creationId xmlns:a16="http://schemas.microsoft.com/office/drawing/2014/main" id="{01185415-5F46-DC69-8033-4F27E028F41B}"/>
              </a:ext>
            </a:extLst>
          </p:cNvPr>
          <p:cNvSpPr txBox="1"/>
          <p:nvPr/>
        </p:nvSpPr>
        <p:spPr>
          <a:xfrm>
            <a:off x="4751508" y="2974010"/>
            <a:ext cx="2109473" cy="1169551"/>
          </a:xfrm>
          <a:prstGeom prst="rect">
            <a:avLst/>
          </a:prstGeom>
          <a:noFill/>
        </p:spPr>
        <p:txBody>
          <a:bodyPr wrap="square">
            <a:spAutoFit/>
          </a:bodyPr>
          <a:lstStyle/>
          <a:p>
            <a:pPr algn="ctr"/>
            <a:r>
              <a:rPr lang="en-US" sz="1400">
                <a:solidFill>
                  <a:srgbClr val="0D0D0D"/>
                </a:solidFill>
                <a:latin typeface="Georgia" panose="02040502050405020303" pitchFamily="18" charset="0"/>
              </a:rPr>
              <a:t>Analyzing the sentiment of user reviews to </a:t>
            </a:r>
            <a:r>
              <a:rPr lang="en-US" sz="1400" b="0" i="0">
                <a:solidFill>
                  <a:srgbClr val="0D0D0D"/>
                </a:solidFill>
                <a:effectLst/>
                <a:latin typeface="Georgia" panose="02040502050405020303" pitchFamily="18" charset="0"/>
              </a:rPr>
              <a:t>gain deeper insights into guest satisfaction levels, host performance</a:t>
            </a:r>
            <a:endParaRPr lang="en-IN" sz="1400">
              <a:latin typeface="Georgia" panose="02040502050405020303" pitchFamily="18" charset="0"/>
            </a:endParaRPr>
          </a:p>
        </p:txBody>
      </p:sp>
      <p:sp>
        <p:nvSpPr>
          <p:cNvPr id="2229" name="TextBox 2228">
            <a:extLst>
              <a:ext uri="{FF2B5EF4-FFF2-40B4-BE49-F238E27FC236}">
                <a16:creationId xmlns:a16="http://schemas.microsoft.com/office/drawing/2014/main" id="{1A72AFB1-AD8B-82CC-1EB9-7EA967A620B4}"/>
              </a:ext>
            </a:extLst>
          </p:cNvPr>
          <p:cNvSpPr txBox="1"/>
          <p:nvPr/>
        </p:nvSpPr>
        <p:spPr>
          <a:xfrm>
            <a:off x="141514" y="4783192"/>
            <a:ext cx="12192000" cy="2123658"/>
          </a:xfrm>
          <a:prstGeom prst="rect">
            <a:avLst/>
          </a:prstGeom>
          <a:noFill/>
        </p:spPr>
        <p:txBody>
          <a:bodyPr wrap="square" rtlCol="0">
            <a:spAutoFit/>
          </a:bodyPr>
          <a:lstStyle/>
          <a:p>
            <a:r>
              <a:rPr lang="en-IN" b="1">
                <a:latin typeface="Georgia" panose="02040502050405020303" pitchFamily="18" charset="0"/>
              </a:rPr>
              <a:t>Expected Results:</a:t>
            </a:r>
          </a:p>
          <a:p>
            <a:endParaRPr lang="en-IN" sz="1600" b="1">
              <a:latin typeface="Georgia" panose="02040502050405020303" pitchFamily="18" charset="0"/>
            </a:endParaRPr>
          </a:p>
          <a:p>
            <a:pPr marL="285750" indent="-285750">
              <a:buFont typeface="Arial" panose="020B0604020202020204" pitchFamily="34" charset="0"/>
              <a:buChar char="•"/>
            </a:pPr>
            <a:r>
              <a:rPr lang="en-US" sz="1600" b="0" i="0">
                <a:solidFill>
                  <a:srgbClr val="0D0D0D"/>
                </a:solidFill>
                <a:effectLst/>
                <a:latin typeface="Georgia" panose="02040502050405020303" pitchFamily="18" charset="0"/>
              </a:rPr>
              <a:t>Identification of key performance metrics that strongly influence </a:t>
            </a:r>
            <a:r>
              <a:rPr lang="en-US" sz="1600" b="0" i="0" err="1">
                <a:solidFill>
                  <a:srgbClr val="0D0D0D"/>
                </a:solidFill>
                <a:effectLst/>
                <a:latin typeface="Georgia" panose="02040502050405020303" pitchFamily="18" charset="0"/>
              </a:rPr>
              <a:t>Superhost</a:t>
            </a:r>
            <a:r>
              <a:rPr lang="en-US" sz="1600" b="0" i="0">
                <a:solidFill>
                  <a:srgbClr val="0D0D0D"/>
                </a:solidFill>
                <a:effectLst/>
                <a:latin typeface="Georgia" panose="02040502050405020303" pitchFamily="18" charset="0"/>
              </a:rPr>
              <a:t> status attainment and retention.</a:t>
            </a:r>
            <a:endParaRPr lang="en-IN" sz="1600" b="1" i="0">
              <a:solidFill>
                <a:srgbClr val="0D0D0D"/>
              </a:solidFill>
              <a:effectLst/>
              <a:latin typeface="Georgia" panose="02040502050405020303" pitchFamily="18" charset="0"/>
            </a:endParaRPr>
          </a:p>
          <a:p>
            <a:pPr marL="285750" indent="-285750">
              <a:buFont typeface="Arial" panose="020B0604020202020204" pitchFamily="34" charset="0"/>
              <a:buChar char="•"/>
            </a:pPr>
            <a:r>
              <a:rPr lang="en-US" sz="1600" b="0" i="0">
                <a:solidFill>
                  <a:srgbClr val="0D0D0D"/>
                </a:solidFill>
                <a:effectLst/>
                <a:latin typeface="Georgia" panose="02040502050405020303" pitchFamily="18" charset="0"/>
              </a:rPr>
              <a:t>Insights into the effectiveness of the </a:t>
            </a:r>
            <a:r>
              <a:rPr lang="en-US" sz="1600" b="0" i="0" err="1">
                <a:solidFill>
                  <a:srgbClr val="0D0D0D"/>
                </a:solidFill>
                <a:effectLst/>
                <a:latin typeface="Georgia" panose="02040502050405020303" pitchFamily="18" charset="0"/>
              </a:rPr>
              <a:t>Superhost</a:t>
            </a:r>
            <a:r>
              <a:rPr lang="en-US" sz="1600" b="0" i="0">
                <a:solidFill>
                  <a:srgbClr val="0D0D0D"/>
                </a:solidFill>
                <a:effectLst/>
                <a:latin typeface="Georgia" panose="02040502050405020303" pitchFamily="18" charset="0"/>
              </a:rPr>
              <a:t> criteria in incentivizing desirable host behaviors and enhancing guest satisfaction.</a:t>
            </a:r>
            <a:endParaRPr lang="en-IN" sz="1600" b="1">
              <a:solidFill>
                <a:srgbClr val="0D0D0D"/>
              </a:solidFill>
              <a:latin typeface="Georgia" panose="02040502050405020303" pitchFamily="18" charset="0"/>
            </a:endParaRPr>
          </a:p>
          <a:p>
            <a:pPr marL="285750" indent="-285750">
              <a:buFont typeface="Arial" panose="020B0604020202020204" pitchFamily="34" charset="0"/>
              <a:buChar char="•"/>
            </a:pPr>
            <a:r>
              <a:rPr lang="en-US" sz="1600" b="0" i="0">
                <a:solidFill>
                  <a:srgbClr val="0D0D0D"/>
                </a:solidFill>
                <a:effectLst/>
                <a:latin typeface="Georgia" panose="02040502050405020303" pitchFamily="18" charset="0"/>
              </a:rPr>
              <a:t>Identification of potential areas for improvement in the </a:t>
            </a:r>
            <a:r>
              <a:rPr lang="en-US" sz="1600" b="0" i="0" err="1">
                <a:solidFill>
                  <a:srgbClr val="0D0D0D"/>
                </a:solidFill>
                <a:effectLst/>
                <a:latin typeface="Georgia" panose="02040502050405020303" pitchFamily="18" charset="0"/>
              </a:rPr>
              <a:t>Superhost</a:t>
            </a:r>
            <a:r>
              <a:rPr lang="en-US" sz="1600" b="0" i="0">
                <a:solidFill>
                  <a:srgbClr val="0D0D0D"/>
                </a:solidFill>
                <a:effectLst/>
                <a:latin typeface="Georgia" panose="02040502050405020303" pitchFamily="18" charset="0"/>
              </a:rPr>
              <a:t> criteria or certification process</a:t>
            </a:r>
            <a:endParaRPr lang="en-IN" sz="1600" b="1" i="0">
              <a:solidFill>
                <a:srgbClr val="0D0D0D"/>
              </a:solidFill>
              <a:effectLst/>
              <a:latin typeface="Georgia" panose="02040502050405020303" pitchFamily="18" charset="0"/>
            </a:endParaRPr>
          </a:p>
          <a:p>
            <a:pPr marL="285750" indent="-285750">
              <a:buFont typeface="Arial" panose="020B0604020202020204" pitchFamily="34" charset="0"/>
              <a:buChar char="•"/>
            </a:pPr>
            <a:r>
              <a:rPr lang="en-US" sz="1600" b="0" i="0">
                <a:solidFill>
                  <a:srgbClr val="0D0D0D"/>
                </a:solidFill>
                <a:effectLst/>
                <a:latin typeface="Georgia" panose="02040502050405020303" pitchFamily="18" charset="0"/>
              </a:rPr>
              <a:t>Recommendations for targeted interventions or strategies to increase bookings in underperforming tracts</a:t>
            </a:r>
            <a:endParaRPr lang="en-IN" sz="1600" b="1">
              <a:solidFill>
                <a:srgbClr val="0D0D0D"/>
              </a:solidFill>
              <a:latin typeface="Georgia" panose="02040502050405020303" pitchFamily="18" charset="0"/>
            </a:endParaRPr>
          </a:p>
          <a:p>
            <a:pPr marL="285750" indent="-285750">
              <a:buFont typeface="Arial" panose="020B0604020202020204" pitchFamily="34" charset="0"/>
              <a:buChar char="•"/>
            </a:pPr>
            <a:r>
              <a:rPr lang="en-US" sz="1600" b="0" i="0">
                <a:solidFill>
                  <a:srgbClr val="0D0D0D"/>
                </a:solidFill>
                <a:effectLst/>
                <a:latin typeface="Georgia" panose="02040502050405020303" pitchFamily="18" charset="0"/>
              </a:rPr>
              <a:t>Identification of key demographic and property-related factors influencing booking behavior </a:t>
            </a:r>
            <a:endParaRPr lang="en-IN" sz="1600" b="1">
              <a:latin typeface="Georgia" panose="02040502050405020303" pitchFamily="18" charset="0"/>
            </a:endParaRPr>
          </a:p>
          <a:p>
            <a:endParaRPr lang="en-IN" b="1">
              <a:latin typeface="Georgia" panose="02040502050405020303" pitchFamily="18" charset="0"/>
            </a:endParaRPr>
          </a:p>
        </p:txBody>
      </p:sp>
    </p:spTree>
    <p:extLst>
      <p:ext uri="{BB962C8B-B14F-4D97-AF65-F5344CB8AC3E}">
        <p14:creationId xmlns:p14="http://schemas.microsoft.com/office/powerpoint/2010/main" val="3087643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1D582-99AA-A502-19C8-DE1C121687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7FE090-0E8A-A67E-8D4E-6B1880DA9C4B}"/>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1EDF68CB-86B0-5A4A-B8FD-698D2AB99EBC}"/>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9E21EF1-FBBB-FF70-D0C5-CAC9089027EC}"/>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IV: Future Work</a:t>
            </a:r>
          </a:p>
        </p:txBody>
      </p:sp>
      <p:sp>
        <p:nvSpPr>
          <p:cNvPr id="2" name="Flowchart: Alternate Process 1">
            <a:extLst>
              <a:ext uri="{FF2B5EF4-FFF2-40B4-BE49-F238E27FC236}">
                <a16:creationId xmlns:a16="http://schemas.microsoft.com/office/drawing/2014/main" id="{4D5CB68F-AB72-E9FF-7ACA-0B4E96673731}"/>
              </a:ext>
            </a:extLst>
          </p:cNvPr>
          <p:cNvSpPr/>
          <p:nvPr/>
        </p:nvSpPr>
        <p:spPr>
          <a:xfrm>
            <a:off x="903767" y="1257298"/>
            <a:ext cx="10015870" cy="636849"/>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b="1" u="sng">
                <a:solidFill>
                  <a:schemeClr val="tx1"/>
                </a:solidFill>
                <a:latin typeface="Georgia" panose="02040502050405020303" pitchFamily="18" charset="0"/>
                <a:cs typeface="Times New Roman" panose="02020603050405020304" pitchFamily="18" charset="0"/>
              </a:rPr>
              <a:t>Objective:</a:t>
            </a:r>
            <a:r>
              <a:rPr lang="en-US" b="1">
                <a:solidFill>
                  <a:schemeClr val="tx1"/>
                </a:solidFill>
                <a:latin typeface="Georgia" panose="02040502050405020303" pitchFamily="18" charset="0"/>
                <a:cs typeface="Times New Roman" panose="02020603050405020304" pitchFamily="18" charset="0"/>
              </a:rPr>
              <a:t> Pr</a:t>
            </a:r>
            <a:r>
              <a:rPr lang="en-US" sz="1800" b="1" i="0" u="none" strike="noStrike">
                <a:solidFill>
                  <a:schemeClr val="tx1"/>
                </a:solidFill>
                <a:effectLst/>
                <a:latin typeface="Georgia" panose="02040502050405020303" pitchFamily="18" charset="0"/>
                <a:cs typeface="Times New Roman" panose="02020603050405020304" pitchFamily="18" charset="0"/>
              </a:rPr>
              <a:t>edicting </a:t>
            </a:r>
            <a:r>
              <a:rPr lang="en-US" sz="1800" b="1" i="0" u="none" strike="noStrike" err="1">
                <a:solidFill>
                  <a:schemeClr val="tx1"/>
                </a:solidFill>
                <a:effectLst/>
                <a:latin typeface="Georgia" panose="02040502050405020303" pitchFamily="18" charset="0"/>
                <a:cs typeface="Times New Roman" panose="02020603050405020304" pitchFamily="18" charset="0"/>
              </a:rPr>
              <a:t>superhost’s</a:t>
            </a:r>
            <a:r>
              <a:rPr lang="en-US" sz="1800" b="1" i="0" u="none" strike="noStrike">
                <a:solidFill>
                  <a:schemeClr val="tx1"/>
                </a:solidFill>
                <a:effectLst/>
                <a:latin typeface="Georgia" panose="02040502050405020303" pitchFamily="18" charset="0"/>
                <a:cs typeface="Times New Roman" panose="02020603050405020304" pitchFamily="18" charset="0"/>
              </a:rPr>
              <a:t> churn probability in the next evaluation period</a:t>
            </a:r>
            <a:endParaRPr lang="en-US" b="1">
              <a:solidFill>
                <a:schemeClr val="tx1"/>
              </a:solidFill>
              <a:latin typeface="Georgia" panose="02040502050405020303" pitchFamily="18" charset="0"/>
              <a:cs typeface="Times New Roman" panose="02020603050405020304" pitchFamily="18" charset="0"/>
            </a:endParaRPr>
          </a:p>
        </p:txBody>
      </p:sp>
      <p:grpSp>
        <p:nvGrpSpPr>
          <p:cNvPr id="36" name="Group 35">
            <a:extLst>
              <a:ext uri="{FF2B5EF4-FFF2-40B4-BE49-F238E27FC236}">
                <a16:creationId xmlns:a16="http://schemas.microsoft.com/office/drawing/2014/main" id="{0F71628E-FAFE-A204-FA5B-A55BB5EB8C96}"/>
              </a:ext>
            </a:extLst>
          </p:cNvPr>
          <p:cNvGrpSpPr/>
          <p:nvPr/>
        </p:nvGrpSpPr>
        <p:grpSpPr>
          <a:xfrm>
            <a:off x="1273629" y="2714252"/>
            <a:ext cx="4136761" cy="2249602"/>
            <a:chOff x="852406" y="1716437"/>
            <a:chExt cx="5024033" cy="3980481"/>
          </a:xfrm>
          <a:effectLst>
            <a:glow rad="63500">
              <a:schemeClr val="accent1">
                <a:satMod val="175000"/>
                <a:alpha val="40000"/>
              </a:schemeClr>
            </a:glow>
          </a:effectLst>
        </p:grpSpPr>
        <p:graphicFrame>
          <p:nvGraphicFramePr>
            <p:cNvPr id="37" name="Diagram 36">
              <a:extLst>
                <a:ext uri="{FF2B5EF4-FFF2-40B4-BE49-F238E27FC236}">
                  <a16:creationId xmlns:a16="http://schemas.microsoft.com/office/drawing/2014/main" id="{CDE1778F-A87A-742F-6166-420CD5362C33}"/>
                </a:ext>
              </a:extLst>
            </p:cNvPr>
            <p:cNvGraphicFramePr/>
            <p:nvPr>
              <p:extLst>
                <p:ext uri="{D42A27DB-BD31-4B8C-83A1-F6EECF244321}">
                  <p14:modId xmlns:p14="http://schemas.microsoft.com/office/powerpoint/2010/main" val="1492731997"/>
                </p:ext>
              </p:extLst>
            </p:nvPr>
          </p:nvGraphicFramePr>
          <p:xfrm>
            <a:off x="852406" y="1716437"/>
            <a:ext cx="5024033" cy="39804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Rectangle: Rounded Corners 37">
              <a:extLst>
                <a:ext uri="{FF2B5EF4-FFF2-40B4-BE49-F238E27FC236}">
                  <a16:creationId xmlns:a16="http://schemas.microsoft.com/office/drawing/2014/main" id="{AB0F8A3F-12A1-4082-02EE-660156D26FAB}"/>
                </a:ext>
              </a:extLst>
            </p:cNvPr>
            <p:cNvSpPr/>
            <p:nvPr/>
          </p:nvSpPr>
          <p:spPr>
            <a:xfrm>
              <a:off x="4946541" y="1819755"/>
              <a:ext cx="710338" cy="658678"/>
            </a:xfrm>
            <a:prstGeom prst="roundRect">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b="1">
                  <a:solidFill>
                    <a:schemeClr val="tx1"/>
                  </a:solidFill>
                  <a:latin typeface="Georgia" panose="02040502050405020303" pitchFamily="18" charset="0"/>
                  <a:cs typeface="Segoe UI Light"/>
                </a:rPr>
                <a:t>12%</a:t>
              </a:r>
              <a:endParaRPr lang="en-US" sz="1100" b="1">
                <a:solidFill>
                  <a:schemeClr val="tx1"/>
                </a:solidFill>
                <a:latin typeface="Georgia" panose="02040502050405020303" pitchFamily="18" charset="0"/>
                <a:cs typeface="Segoe UI Light"/>
              </a:endParaRPr>
            </a:p>
          </p:txBody>
        </p:sp>
        <p:sp>
          <p:nvSpPr>
            <p:cNvPr id="39" name="Rectangle: Rounded Corners 38">
              <a:extLst>
                <a:ext uri="{FF2B5EF4-FFF2-40B4-BE49-F238E27FC236}">
                  <a16:creationId xmlns:a16="http://schemas.microsoft.com/office/drawing/2014/main" id="{EA3493DE-02DF-7A18-3CAD-A208E8D5F19B}"/>
                </a:ext>
              </a:extLst>
            </p:cNvPr>
            <p:cNvSpPr/>
            <p:nvPr/>
          </p:nvSpPr>
          <p:spPr>
            <a:xfrm>
              <a:off x="4946541" y="3184397"/>
              <a:ext cx="710338" cy="658678"/>
            </a:xfrm>
            <a:prstGeom prst="roundRect">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b="1">
                  <a:solidFill>
                    <a:schemeClr val="tx1"/>
                  </a:solidFill>
                  <a:latin typeface="Georgia" panose="02040502050405020303" pitchFamily="18" charset="0"/>
                  <a:cs typeface="Segoe UI Light"/>
                </a:rPr>
                <a:t>21%</a:t>
              </a:r>
            </a:p>
          </p:txBody>
        </p:sp>
        <p:sp>
          <p:nvSpPr>
            <p:cNvPr id="40" name="Rectangle: Rounded Corners 39">
              <a:extLst>
                <a:ext uri="{FF2B5EF4-FFF2-40B4-BE49-F238E27FC236}">
                  <a16:creationId xmlns:a16="http://schemas.microsoft.com/office/drawing/2014/main" id="{2DC5E7FA-25CB-90B2-C899-BA066DF1F60C}"/>
                </a:ext>
              </a:extLst>
            </p:cNvPr>
            <p:cNvSpPr/>
            <p:nvPr/>
          </p:nvSpPr>
          <p:spPr>
            <a:xfrm>
              <a:off x="4946541" y="4549039"/>
              <a:ext cx="710338" cy="658678"/>
            </a:xfrm>
            <a:prstGeom prst="roundRect">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GB" sz="1100" b="1">
                  <a:solidFill>
                    <a:schemeClr val="tx1"/>
                  </a:solidFill>
                  <a:latin typeface="Georgia" panose="02040502050405020303" pitchFamily="18" charset="0"/>
                  <a:cs typeface="Segoe UI Light"/>
                </a:rPr>
                <a:t>18%</a:t>
              </a:r>
            </a:p>
          </p:txBody>
        </p:sp>
      </p:grpSp>
      <p:pic>
        <p:nvPicPr>
          <p:cNvPr id="41" name="Picture 2">
            <a:extLst>
              <a:ext uri="{FF2B5EF4-FFF2-40B4-BE49-F238E27FC236}">
                <a16:creationId xmlns:a16="http://schemas.microsoft.com/office/drawing/2014/main" id="{8DBE80BB-03B7-347B-3311-11D732B79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32446" y="2584315"/>
            <a:ext cx="4970647" cy="2379539"/>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6AB8A0B2-1F6F-2369-A414-F86BA1036C7E}"/>
              </a:ext>
            </a:extLst>
          </p:cNvPr>
          <p:cNvSpPr txBox="1"/>
          <p:nvPr/>
        </p:nvSpPr>
        <p:spPr>
          <a:xfrm>
            <a:off x="1092844" y="2063344"/>
            <a:ext cx="4136761" cy="369332"/>
          </a:xfrm>
          <a:prstGeom prst="rect">
            <a:avLst/>
          </a:prstGeom>
          <a:noFill/>
        </p:spPr>
        <p:txBody>
          <a:bodyPr wrap="square" rtlCol="0">
            <a:spAutoFit/>
          </a:bodyPr>
          <a:lstStyle/>
          <a:p>
            <a:r>
              <a:rPr lang="en-US" i="1">
                <a:solidFill>
                  <a:schemeClr val="tx1"/>
                </a:solidFill>
                <a:latin typeface="Georgia" panose="02040502050405020303" pitchFamily="18" charset="0"/>
                <a:cs typeface="Times New Roman" panose="02020603050405020304" pitchFamily="18" charset="0"/>
              </a:rPr>
              <a:t>But why predicting is important?</a:t>
            </a:r>
          </a:p>
        </p:txBody>
      </p:sp>
      <p:sp>
        <p:nvSpPr>
          <p:cNvPr id="44" name="Flowchart: Alternate Process 43">
            <a:extLst>
              <a:ext uri="{FF2B5EF4-FFF2-40B4-BE49-F238E27FC236}">
                <a16:creationId xmlns:a16="http://schemas.microsoft.com/office/drawing/2014/main" id="{CC29C912-9223-7FAD-3619-608B01265B5A}"/>
              </a:ext>
            </a:extLst>
          </p:cNvPr>
          <p:cNvSpPr/>
          <p:nvPr/>
        </p:nvSpPr>
        <p:spPr>
          <a:xfrm>
            <a:off x="1024511" y="5245430"/>
            <a:ext cx="10015870" cy="1252248"/>
          </a:xfrm>
          <a:prstGeom prst="flowChartAlternateProcess">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Losing </a:t>
            </a:r>
            <a:r>
              <a:rPr lang="en-US" err="1">
                <a:solidFill>
                  <a:schemeClr val="tx1"/>
                </a:solidFill>
                <a:latin typeface="Georgia" panose="02040502050405020303" pitchFamily="18" charset="0"/>
                <a:cs typeface="Times New Roman" panose="02020603050405020304" pitchFamily="18" charset="0"/>
              </a:rPr>
              <a:t>superhost</a:t>
            </a:r>
            <a:r>
              <a:rPr lang="en-US">
                <a:solidFill>
                  <a:schemeClr val="tx1"/>
                </a:solidFill>
                <a:latin typeface="Georgia" panose="02040502050405020303" pitchFamily="18" charset="0"/>
                <a:cs typeface="Times New Roman" panose="02020603050405020304" pitchFamily="18" charset="0"/>
              </a:rPr>
              <a:t> status adversely affects the host’s business</a:t>
            </a:r>
          </a:p>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Not only revenue, but also reviews and occupancy takes a hit</a:t>
            </a:r>
          </a:p>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The impact is felt across all types of properties</a:t>
            </a:r>
          </a:p>
        </p:txBody>
      </p:sp>
    </p:spTree>
    <p:extLst>
      <p:ext uri="{BB962C8B-B14F-4D97-AF65-F5344CB8AC3E}">
        <p14:creationId xmlns:p14="http://schemas.microsoft.com/office/powerpoint/2010/main" val="35631503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D880-AB40-9D7B-9C47-0693665196F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5790CD1-E479-72CE-CCED-6B27A5185938}"/>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6BC6657E-AADC-0F20-0B00-5B50B064A1BC}"/>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2416A7B-AE02-2867-60D4-C3C4ACB5ABC5}"/>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IV: Future Work</a:t>
            </a:r>
          </a:p>
        </p:txBody>
      </p:sp>
      <p:grpSp>
        <p:nvGrpSpPr>
          <p:cNvPr id="44" name="Group 43">
            <a:extLst>
              <a:ext uri="{FF2B5EF4-FFF2-40B4-BE49-F238E27FC236}">
                <a16:creationId xmlns:a16="http://schemas.microsoft.com/office/drawing/2014/main" id="{0694C7A2-88BF-AA64-70D9-8C8E93AFDCFB}"/>
              </a:ext>
            </a:extLst>
          </p:cNvPr>
          <p:cNvGrpSpPr/>
          <p:nvPr/>
        </p:nvGrpSpPr>
        <p:grpSpPr>
          <a:xfrm>
            <a:off x="988828" y="1361396"/>
            <a:ext cx="10778629" cy="4848018"/>
            <a:chOff x="746911" y="495752"/>
            <a:chExt cx="11424799" cy="5953138"/>
          </a:xfrm>
        </p:grpSpPr>
        <p:pic>
          <p:nvPicPr>
            <p:cNvPr id="45" name="Picture 44" descr="A graph with red and blue lines&#10;&#10;Description automatically generated">
              <a:extLst>
                <a:ext uri="{FF2B5EF4-FFF2-40B4-BE49-F238E27FC236}">
                  <a16:creationId xmlns:a16="http://schemas.microsoft.com/office/drawing/2014/main" id="{C76AA387-5790-D852-0A32-A0A4275CC09E}"/>
                </a:ext>
              </a:extLst>
            </p:cNvPr>
            <p:cNvPicPr>
              <a:picLocks noChangeAspect="1"/>
            </p:cNvPicPr>
            <p:nvPr/>
          </p:nvPicPr>
          <p:blipFill>
            <a:blip r:embed="rId2"/>
            <a:stretch>
              <a:fillRect/>
            </a:stretch>
          </p:blipFill>
          <p:spPr>
            <a:xfrm>
              <a:off x="749782" y="495752"/>
              <a:ext cx="5940286" cy="2689788"/>
            </a:xfrm>
            <a:prstGeom prst="rect">
              <a:avLst/>
            </a:prstGeom>
            <a:effectLst>
              <a:glow rad="63500">
                <a:schemeClr val="accent1">
                  <a:satMod val="175000"/>
                  <a:alpha val="40000"/>
                </a:schemeClr>
              </a:glow>
            </a:effectLst>
          </p:spPr>
        </p:pic>
        <p:sp>
          <p:nvSpPr>
            <p:cNvPr id="46" name="TextBox 5">
              <a:extLst>
                <a:ext uri="{FF2B5EF4-FFF2-40B4-BE49-F238E27FC236}">
                  <a16:creationId xmlns:a16="http://schemas.microsoft.com/office/drawing/2014/main" id="{F40EBBD3-9B4D-BB6A-E590-3863052FEE95}"/>
                </a:ext>
              </a:extLst>
            </p:cNvPr>
            <p:cNvSpPr txBox="1"/>
            <p:nvPr/>
          </p:nvSpPr>
          <p:spPr>
            <a:xfrm>
              <a:off x="7361480" y="1314361"/>
              <a:ext cx="4579465" cy="71807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Georgia" panose="02040502050405020303" pitchFamily="18" charset="0"/>
                  <a:cs typeface="Times New Roman" panose="02020603050405020304" pitchFamily="18" charset="0"/>
                </a:rPr>
                <a:t>Avg revenue of </a:t>
              </a:r>
              <a:r>
                <a:rPr lang="en-US" sz="1600" err="1">
                  <a:latin typeface="Georgia" panose="02040502050405020303" pitchFamily="18" charset="0"/>
                  <a:cs typeface="Times New Roman" panose="02020603050405020304" pitchFamily="18" charset="0"/>
                </a:rPr>
                <a:t>Superhost</a:t>
              </a:r>
              <a:r>
                <a:rPr lang="en-US" sz="1600">
                  <a:latin typeface="Georgia" panose="02040502050405020303" pitchFamily="18" charset="0"/>
                  <a:cs typeface="Times New Roman" panose="02020603050405020304" pitchFamily="18" charset="0"/>
                </a:rPr>
                <a:t> properties is higher than Non </a:t>
              </a:r>
              <a:r>
                <a:rPr lang="en-US" sz="1600" err="1">
                  <a:latin typeface="Georgia" panose="02040502050405020303" pitchFamily="18" charset="0"/>
                  <a:cs typeface="Times New Roman" panose="02020603050405020304" pitchFamily="18" charset="0"/>
                </a:rPr>
                <a:t>Superhost</a:t>
              </a:r>
              <a:r>
                <a:rPr lang="en-US" sz="1600">
                  <a:latin typeface="Georgia" panose="02040502050405020303" pitchFamily="18" charset="0"/>
                  <a:cs typeface="Times New Roman" panose="02020603050405020304" pitchFamily="18" charset="0"/>
                </a:rPr>
                <a:t> properties</a:t>
              </a:r>
            </a:p>
          </p:txBody>
        </p:sp>
        <p:pic>
          <p:nvPicPr>
            <p:cNvPr id="47" name="Picture 46" descr="A white dollar sign in a blue circle&#10;&#10;Description automatically generated">
              <a:extLst>
                <a:ext uri="{FF2B5EF4-FFF2-40B4-BE49-F238E27FC236}">
                  <a16:creationId xmlns:a16="http://schemas.microsoft.com/office/drawing/2014/main" id="{B67976F3-4E1A-8E75-6434-B082CAA5A020}"/>
                </a:ext>
              </a:extLst>
            </p:cNvPr>
            <p:cNvPicPr>
              <a:picLocks noChangeAspect="1"/>
            </p:cNvPicPr>
            <p:nvPr/>
          </p:nvPicPr>
          <p:blipFill>
            <a:blip r:embed="rId3"/>
            <a:stretch>
              <a:fillRect/>
            </a:stretch>
          </p:blipFill>
          <p:spPr>
            <a:xfrm>
              <a:off x="6824839" y="1366307"/>
              <a:ext cx="538596" cy="538596"/>
            </a:xfrm>
            <a:prstGeom prst="rect">
              <a:avLst/>
            </a:prstGeom>
          </p:spPr>
        </p:pic>
        <p:pic>
          <p:nvPicPr>
            <p:cNvPr id="48" name="Picture 47" descr="A graph of a number of people&#10;&#10;Description automatically generated">
              <a:extLst>
                <a:ext uri="{FF2B5EF4-FFF2-40B4-BE49-F238E27FC236}">
                  <a16:creationId xmlns:a16="http://schemas.microsoft.com/office/drawing/2014/main" id="{BAC5EF52-9E90-76BE-E06D-812BC4CEB069}"/>
                </a:ext>
              </a:extLst>
            </p:cNvPr>
            <p:cNvPicPr>
              <a:picLocks noChangeAspect="1"/>
            </p:cNvPicPr>
            <p:nvPr/>
          </p:nvPicPr>
          <p:blipFill>
            <a:blip r:embed="rId4"/>
            <a:stretch>
              <a:fillRect/>
            </a:stretch>
          </p:blipFill>
          <p:spPr>
            <a:xfrm>
              <a:off x="746911" y="3513035"/>
              <a:ext cx="5940286" cy="2935855"/>
            </a:xfrm>
            <a:prstGeom prst="rect">
              <a:avLst/>
            </a:prstGeom>
            <a:effectLst>
              <a:glow rad="63500">
                <a:schemeClr val="accent1">
                  <a:satMod val="175000"/>
                  <a:alpha val="40000"/>
                </a:schemeClr>
              </a:glow>
            </a:effectLst>
          </p:spPr>
        </p:pic>
        <p:sp>
          <p:nvSpPr>
            <p:cNvPr id="49" name="TextBox 2">
              <a:extLst>
                <a:ext uri="{FF2B5EF4-FFF2-40B4-BE49-F238E27FC236}">
                  <a16:creationId xmlns:a16="http://schemas.microsoft.com/office/drawing/2014/main" id="{45A2DE62-3A36-3DC0-0935-31B50E94A0D9}"/>
                </a:ext>
              </a:extLst>
            </p:cNvPr>
            <p:cNvSpPr txBox="1"/>
            <p:nvPr/>
          </p:nvSpPr>
          <p:spPr>
            <a:xfrm>
              <a:off x="7361479" y="4637564"/>
              <a:ext cx="4810231" cy="4157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Georgia" panose="02040502050405020303" pitchFamily="18" charset="0"/>
                  <a:cs typeface="Times New Roman" panose="02020603050405020304" pitchFamily="18" charset="0"/>
                </a:rPr>
                <a:t>Rate of net change in </a:t>
              </a:r>
              <a:r>
                <a:rPr lang="en-US" sz="1600" err="1">
                  <a:latin typeface="Georgia" panose="02040502050405020303" pitchFamily="18" charset="0"/>
                  <a:cs typeface="Times New Roman" panose="02020603050405020304" pitchFamily="18" charset="0"/>
                </a:rPr>
                <a:t>Superhost</a:t>
              </a:r>
              <a:r>
                <a:rPr lang="en-US" sz="1600">
                  <a:latin typeface="Georgia" panose="02040502050405020303" pitchFamily="18" charset="0"/>
                  <a:cs typeface="Times New Roman" panose="02020603050405020304" pitchFamily="18" charset="0"/>
                </a:rPr>
                <a:t> has decreased </a:t>
              </a:r>
            </a:p>
          </p:txBody>
        </p:sp>
        <p:sp>
          <p:nvSpPr>
            <p:cNvPr id="50" name="Rectangle: Rounded Corners 49">
              <a:extLst>
                <a:ext uri="{FF2B5EF4-FFF2-40B4-BE49-F238E27FC236}">
                  <a16:creationId xmlns:a16="http://schemas.microsoft.com/office/drawing/2014/main" id="{7D9A0276-7368-4C5A-3B25-65DEC96A5821}"/>
                </a:ext>
              </a:extLst>
            </p:cNvPr>
            <p:cNvSpPr/>
            <p:nvPr/>
          </p:nvSpPr>
          <p:spPr>
            <a:xfrm>
              <a:off x="3517287" y="3711040"/>
              <a:ext cx="1365662" cy="1853045"/>
            </a:xfrm>
            <a:prstGeom prst="roundRect">
              <a:avLst/>
            </a:prstGeom>
            <a:noFill/>
            <a:ln w="28575">
              <a:solidFill>
                <a:srgbClr val="2F21F3"/>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Georgia" panose="02040502050405020303" pitchFamily="18" charset="0"/>
              </a:endParaRPr>
            </a:p>
          </p:txBody>
        </p:sp>
        <p:pic>
          <p:nvPicPr>
            <p:cNvPr id="51" name="Picture 50" descr="A blue circle with white text&#10;&#10;Description automatically generated">
              <a:extLst>
                <a:ext uri="{FF2B5EF4-FFF2-40B4-BE49-F238E27FC236}">
                  <a16:creationId xmlns:a16="http://schemas.microsoft.com/office/drawing/2014/main" id="{B7A6082B-EFC4-9E9C-DA87-535E2BE9CB93}"/>
                </a:ext>
              </a:extLst>
            </p:cNvPr>
            <p:cNvPicPr>
              <a:picLocks noChangeAspect="1"/>
            </p:cNvPicPr>
            <p:nvPr/>
          </p:nvPicPr>
          <p:blipFill>
            <a:blip r:embed="rId5"/>
            <a:stretch>
              <a:fillRect/>
            </a:stretch>
          </p:blipFill>
          <p:spPr>
            <a:xfrm>
              <a:off x="6826793" y="4574852"/>
              <a:ext cx="534687" cy="544095"/>
            </a:xfrm>
            <a:prstGeom prst="rect">
              <a:avLst/>
            </a:prstGeom>
          </p:spPr>
        </p:pic>
      </p:grpSp>
    </p:spTree>
    <p:extLst>
      <p:ext uri="{BB962C8B-B14F-4D97-AF65-F5344CB8AC3E}">
        <p14:creationId xmlns:p14="http://schemas.microsoft.com/office/powerpoint/2010/main" val="2445458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B19DA-A66A-DE10-C4A3-4D1A7C4F48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20DAE22-BF78-75BD-016F-7F033C7AB37B}"/>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5165DFFF-9C61-4E3F-4914-4D6CB5C05489}"/>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0CE2885A-9C07-C3A7-6C3C-12B1663C77CA}"/>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IV: Methodology</a:t>
            </a:r>
          </a:p>
        </p:txBody>
      </p:sp>
      <p:grpSp>
        <p:nvGrpSpPr>
          <p:cNvPr id="18" name="Group 17">
            <a:extLst>
              <a:ext uri="{FF2B5EF4-FFF2-40B4-BE49-F238E27FC236}">
                <a16:creationId xmlns:a16="http://schemas.microsoft.com/office/drawing/2014/main" id="{642C885B-3F59-2839-A20D-B5357A60C5EA}"/>
              </a:ext>
            </a:extLst>
          </p:cNvPr>
          <p:cNvGrpSpPr/>
          <p:nvPr/>
        </p:nvGrpSpPr>
        <p:grpSpPr>
          <a:xfrm>
            <a:off x="4179994" y="1067820"/>
            <a:ext cx="5497405" cy="1592214"/>
            <a:chOff x="631389" y="1285061"/>
            <a:chExt cx="4096895" cy="1325225"/>
          </a:xfrm>
        </p:grpSpPr>
        <p:grpSp>
          <p:nvGrpSpPr>
            <p:cNvPr id="19" name="Group 18">
              <a:extLst>
                <a:ext uri="{FF2B5EF4-FFF2-40B4-BE49-F238E27FC236}">
                  <a16:creationId xmlns:a16="http://schemas.microsoft.com/office/drawing/2014/main" id="{23536AC8-68E2-1E0A-55CD-E0E499D51169}"/>
                </a:ext>
              </a:extLst>
            </p:cNvPr>
            <p:cNvGrpSpPr/>
            <p:nvPr/>
          </p:nvGrpSpPr>
          <p:grpSpPr>
            <a:xfrm>
              <a:off x="714300" y="1705406"/>
              <a:ext cx="596552" cy="550318"/>
              <a:chOff x="652842" y="1382245"/>
              <a:chExt cx="1335915" cy="1335915"/>
            </a:xfrm>
          </p:grpSpPr>
          <p:sp>
            <p:nvSpPr>
              <p:cNvPr id="22" name="Oval 21">
                <a:extLst>
                  <a:ext uri="{FF2B5EF4-FFF2-40B4-BE49-F238E27FC236}">
                    <a16:creationId xmlns:a16="http://schemas.microsoft.com/office/drawing/2014/main" id="{86B3B3D2-6F5D-72D9-BDC4-B968BEEEE3B4}"/>
                  </a:ext>
                </a:extLst>
              </p:cNvPr>
              <p:cNvSpPr/>
              <p:nvPr/>
            </p:nvSpPr>
            <p:spPr>
              <a:xfrm>
                <a:off x="652842" y="1382245"/>
                <a:ext cx="1335915" cy="1335915"/>
              </a:xfrm>
              <a:prstGeom prst="ellipse">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3" name="Rectangle 22" descr="Elephant">
                <a:extLst>
                  <a:ext uri="{FF2B5EF4-FFF2-40B4-BE49-F238E27FC236}">
                    <a16:creationId xmlns:a16="http://schemas.microsoft.com/office/drawing/2014/main" id="{01E734DD-A94E-9B1C-EC1B-966BDBE9B701}"/>
                  </a:ext>
                </a:extLst>
              </p:cNvPr>
              <p:cNvSpPr/>
              <p:nvPr/>
            </p:nvSpPr>
            <p:spPr>
              <a:xfrm>
                <a:off x="933384" y="1662787"/>
                <a:ext cx="774830" cy="77483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0" name="TextBox 19">
              <a:extLst>
                <a:ext uri="{FF2B5EF4-FFF2-40B4-BE49-F238E27FC236}">
                  <a16:creationId xmlns:a16="http://schemas.microsoft.com/office/drawing/2014/main" id="{DD5D409D-1C0F-C422-87DF-96ABA719C64A}"/>
                </a:ext>
              </a:extLst>
            </p:cNvPr>
            <p:cNvSpPr txBox="1"/>
            <p:nvPr/>
          </p:nvSpPr>
          <p:spPr>
            <a:xfrm>
              <a:off x="1416124" y="1611233"/>
              <a:ext cx="3312160" cy="999053"/>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30% dataset contains missing values</a:t>
              </a:r>
            </a:p>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Imbalanced dataset</a:t>
              </a:r>
            </a:p>
            <a:p>
              <a:pPr marL="285750" indent="-285750">
                <a:buFont typeface="Arial" panose="020B0604020202020204" pitchFamily="34" charset="0"/>
                <a:buChar char="•"/>
              </a:pPr>
              <a:r>
                <a:rPr lang="en-US">
                  <a:solidFill>
                    <a:schemeClr val="tx1"/>
                  </a:solidFill>
                  <a:latin typeface="Georgia" panose="02040502050405020303" pitchFamily="18" charset="0"/>
                  <a:cs typeface="Times New Roman" panose="02020603050405020304" pitchFamily="18" charset="0"/>
                </a:rPr>
                <a:t>Columns  requires aggregation</a:t>
              </a:r>
            </a:p>
          </p:txBody>
        </p:sp>
        <p:sp>
          <p:nvSpPr>
            <p:cNvPr id="21" name="TextBox 20">
              <a:extLst>
                <a:ext uri="{FF2B5EF4-FFF2-40B4-BE49-F238E27FC236}">
                  <a16:creationId xmlns:a16="http://schemas.microsoft.com/office/drawing/2014/main" id="{4C7774A0-48A0-FF1F-5655-41935CE90A2F}"/>
                </a:ext>
              </a:extLst>
            </p:cNvPr>
            <p:cNvSpPr txBox="1"/>
            <p:nvPr/>
          </p:nvSpPr>
          <p:spPr>
            <a:xfrm>
              <a:off x="631389" y="1285061"/>
              <a:ext cx="1942477" cy="307777"/>
            </a:xfrm>
            <a:prstGeom prst="rect">
              <a:avLst/>
            </a:prstGeom>
            <a:noFill/>
          </p:spPr>
          <p:txBody>
            <a:bodyPr wrap="square" rtlCol="0">
              <a:spAutoFit/>
            </a:bodyPr>
            <a:lstStyle/>
            <a:p>
              <a:r>
                <a:rPr lang="en-US">
                  <a:solidFill>
                    <a:schemeClr val="tx1"/>
                  </a:solidFill>
                  <a:latin typeface="Georgia" panose="02040502050405020303" pitchFamily="18" charset="0"/>
                  <a:cs typeface="Times New Roman" panose="02020603050405020304" pitchFamily="18" charset="0"/>
                </a:rPr>
                <a:t>Potential challenges</a:t>
              </a:r>
            </a:p>
          </p:txBody>
        </p:sp>
      </p:grpSp>
      <p:sp>
        <p:nvSpPr>
          <p:cNvPr id="25" name="TextBox 24">
            <a:extLst>
              <a:ext uri="{FF2B5EF4-FFF2-40B4-BE49-F238E27FC236}">
                <a16:creationId xmlns:a16="http://schemas.microsoft.com/office/drawing/2014/main" id="{220FA6C3-406B-7B5D-9D80-945B718BF64C}"/>
              </a:ext>
            </a:extLst>
          </p:cNvPr>
          <p:cNvSpPr txBox="1"/>
          <p:nvPr/>
        </p:nvSpPr>
        <p:spPr>
          <a:xfrm>
            <a:off x="2349975" y="2814868"/>
            <a:ext cx="2278730" cy="369332"/>
          </a:xfrm>
          <a:prstGeom prst="rect">
            <a:avLst/>
          </a:prstGeom>
          <a:noFill/>
        </p:spPr>
        <p:txBody>
          <a:bodyPr wrap="square" rtlCol="0">
            <a:spAutoFit/>
          </a:bodyPr>
          <a:lstStyle/>
          <a:p>
            <a:r>
              <a:rPr lang="en-US">
                <a:solidFill>
                  <a:schemeClr val="tx1"/>
                </a:solidFill>
                <a:latin typeface="Georgia" panose="02040502050405020303" pitchFamily="18" charset="0"/>
                <a:cs typeface="Times New Roman" panose="02020603050405020304" pitchFamily="18" charset="0"/>
              </a:rPr>
              <a:t>Data preprocessing</a:t>
            </a:r>
          </a:p>
        </p:txBody>
      </p:sp>
      <p:pic>
        <p:nvPicPr>
          <p:cNvPr id="26" name="Picture 25" descr="A diagram of different colors&#10;&#10;Description automatically generated">
            <a:extLst>
              <a:ext uri="{FF2B5EF4-FFF2-40B4-BE49-F238E27FC236}">
                <a16:creationId xmlns:a16="http://schemas.microsoft.com/office/drawing/2014/main" id="{48CEF87E-7E34-A30D-351B-5926FCF42421}"/>
              </a:ext>
            </a:extLst>
          </p:cNvPr>
          <p:cNvPicPr>
            <a:picLocks noChangeAspect="1"/>
          </p:cNvPicPr>
          <p:nvPr/>
        </p:nvPicPr>
        <p:blipFill>
          <a:blip r:embed="rId5"/>
          <a:stretch>
            <a:fillRect/>
          </a:stretch>
        </p:blipFill>
        <p:spPr>
          <a:xfrm>
            <a:off x="7772383" y="3377347"/>
            <a:ext cx="3242958" cy="2846471"/>
          </a:xfrm>
          <a:prstGeom prst="rect">
            <a:avLst/>
          </a:prstGeom>
        </p:spPr>
      </p:pic>
      <p:sp>
        <p:nvSpPr>
          <p:cNvPr id="27" name="TextBox 26">
            <a:extLst>
              <a:ext uri="{FF2B5EF4-FFF2-40B4-BE49-F238E27FC236}">
                <a16:creationId xmlns:a16="http://schemas.microsoft.com/office/drawing/2014/main" id="{D01D49BF-C57F-6DCD-5043-18695DDE675D}"/>
              </a:ext>
            </a:extLst>
          </p:cNvPr>
          <p:cNvSpPr txBox="1"/>
          <p:nvPr/>
        </p:nvSpPr>
        <p:spPr>
          <a:xfrm>
            <a:off x="8421340" y="2818308"/>
            <a:ext cx="2278730" cy="369332"/>
          </a:xfrm>
          <a:prstGeom prst="rect">
            <a:avLst/>
          </a:prstGeom>
          <a:noFill/>
        </p:spPr>
        <p:txBody>
          <a:bodyPr wrap="square" rtlCol="0">
            <a:spAutoFit/>
          </a:bodyPr>
          <a:lstStyle/>
          <a:p>
            <a:r>
              <a:rPr lang="en-US">
                <a:solidFill>
                  <a:schemeClr val="tx1"/>
                </a:solidFill>
                <a:latin typeface="Georgia" panose="02040502050405020303" pitchFamily="18" charset="0"/>
                <a:cs typeface="Times New Roman" panose="02020603050405020304" pitchFamily="18" charset="0"/>
              </a:rPr>
              <a:t>Data aggregation</a:t>
            </a:r>
          </a:p>
        </p:txBody>
      </p:sp>
      <p:sp>
        <p:nvSpPr>
          <p:cNvPr id="28" name="Left Brace 27">
            <a:extLst>
              <a:ext uri="{FF2B5EF4-FFF2-40B4-BE49-F238E27FC236}">
                <a16:creationId xmlns:a16="http://schemas.microsoft.com/office/drawing/2014/main" id="{AD9A1A0C-AE31-7058-AE93-C40072000FB2}"/>
              </a:ext>
            </a:extLst>
          </p:cNvPr>
          <p:cNvSpPr/>
          <p:nvPr/>
        </p:nvSpPr>
        <p:spPr>
          <a:xfrm rot="5400000">
            <a:off x="6020107" y="-356763"/>
            <a:ext cx="348524" cy="5997583"/>
          </a:xfrm>
          <a:prstGeom prst="leftBrace">
            <a:avLst>
              <a:gd name="adj1" fmla="val 47621"/>
              <a:gd name="adj2" fmla="val 4975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eorgia" panose="02040502050405020303" pitchFamily="18" charset="0"/>
            </a:endParaRPr>
          </a:p>
        </p:txBody>
      </p:sp>
      <p:pic>
        <p:nvPicPr>
          <p:cNvPr id="33" name="Picture 32">
            <a:extLst>
              <a:ext uri="{FF2B5EF4-FFF2-40B4-BE49-F238E27FC236}">
                <a16:creationId xmlns:a16="http://schemas.microsoft.com/office/drawing/2014/main" id="{E76804AA-E857-5BA7-5E80-06726DC077AC}"/>
              </a:ext>
            </a:extLst>
          </p:cNvPr>
          <p:cNvPicPr>
            <a:picLocks noChangeAspect="1"/>
          </p:cNvPicPr>
          <p:nvPr/>
        </p:nvPicPr>
        <p:blipFill>
          <a:blip r:embed="rId6"/>
          <a:stretch>
            <a:fillRect/>
          </a:stretch>
        </p:blipFill>
        <p:spPr>
          <a:xfrm>
            <a:off x="747345" y="3261873"/>
            <a:ext cx="5997584" cy="3109430"/>
          </a:xfrm>
          <a:prstGeom prst="rect">
            <a:avLst/>
          </a:prstGeom>
        </p:spPr>
      </p:pic>
      <p:sp>
        <p:nvSpPr>
          <p:cNvPr id="34" name="TextBox 33">
            <a:extLst>
              <a:ext uri="{FF2B5EF4-FFF2-40B4-BE49-F238E27FC236}">
                <a16:creationId xmlns:a16="http://schemas.microsoft.com/office/drawing/2014/main" id="{A758C5F4-F8B0-4FA9-62AF-F81102624C0F}"/>
              </a:ext>
            </a:extLst>
          </p:cNvPr>
          <p:cNvSpPr txBox="1"/>
          <p:nvPr/>
        </p:nvSpPr>
        <p:spPr>
          <a:xfrm>
            <a:off x="1621573" y="3724399"/>
            <a:ext cx="987771" cy="276999"/>
          </a:xfrm>
          <a:prstGeom prst="rect">
            <a:avLst/>
          </a:prstGeom>
          <a:noFill/>
        </p:spPr>
        <p:txBody>
          <a:bodyPr wrap="none" rtlCol="0">
            <a:spAutoFit/>
          </a:bodyPr>
          <a:lstStyle/>
          <a:p>
            <a:r>
              <a:rPr lang="en-IN" sz="1200">
                <a:latin typeface="Georgia" panose="02040502050405020303" pitchFamily="18" charset="0"/>
              </a:rPr>
              <a:t>Segregation</a:t>
            </a:r>
          </a:p>
        </p:txBody>
      </p:sp>
      <p:sp>
        <p:nvSpPr>
          <p:cNvPr id="35" name="TextBox 34">
            <a:extLst>
              <a:ext uri="{FF2B5EF4-FFF2-40B4-BE49-F238E27FC236}">
                <a16:creationId xmlns:a16="http://schemas.microsoft.com/office/drawing/2014/main" id="{6064DE72-6A4A-3DF3-7C5A-2FAF00614789}"/>
              </a:ext>
            </a:extLst>
          </p:cNvPr>
          <p:cNvSpPr txBox="1"/>
          <p:nvPr/>
        </p:nvSpPr>
        <p:spPr>
          <a:xfrm>
            <a:off x="1013709" y="4555277"/>
            <a:ext cx="1595635" cy="461665"/>
          </a:xfrm>
          <a:prstGeom prst="rect">
            <a:avLst/>
          </a:prstGeom>
          <a:noFill/>
        </p:spPr>
        <p:txBody>
          <a:bodyPr wrap="square" rtlCol="0">
            <a:spAutoFit/>
          </a:bodyPr>
          <a:lstStyle/>
          <a:p>
            <a:r>
              <a:rPr lang="en-IN" sz="1200">
                <a:latin typeface="Georgia" panose="02040502050405020303" pitchFamily="18" charset="0"/>
              </a:rPr>
              <a:t>Missing Values Imputation</a:t>
            </a:r>
          </a:p>
        </p:txBody>
      </p:sp>
      <p:sp>
        <p:nvSpPr>
          <p:cNvPr id="36" name="TextBox 35">
            <a:extLst>
              <a:ext uri="{FF2B5EF4-FFF2-40B4-BE49-F238E27FC236}">
                <a16:creationId xmlns:a16="http://schemas.microsoft.com/office/drawing/2014/main" id="{AAFBC564-4C46-BAFB-25BF-91C899A9F798}"/>
              </a:ext>
            </a:extLst>
          </p:cNvPr>
          <p:cNvSpPr txBox="1"/>
          <p:nvPr/>
        </p:nvSpPr>
        <p:spPr>
          <a:xfrm>
            <a:off x="1592059" y="5456952"/>
            <a:ext cx="1150467" cy="461665"/>
          </a:xfrm>
          <a:prstGeom prst="rect">
            <a:avLst/>
          </a:prstGeom>
          <a:noFill/>
        </p:spPr>
        <p:txBody>
          <a:bodyPr wrap="square" rtlCol="0">
            <a:spAutoFit/>
          </a:bodyPr>
          <a:lstStyle/>
          <a:p>
            <a:r>
              <a:rPr lang="en-IN" sz="1200">
                <a:latin typeface="Georgia" panose="02040502050405020303" pitchFamily="18" charset="0"/>
              </a:rPr>
              <a:t>Outlier Imputation</a:t>
            </a:r>
          </a:p>
        </p:txBody>
      </p:sp>
      <p:sp>
        <p:nvSpPr>
          <p:cNvPr id="37" name="TextBox 36">
            <a:extLst>
              <a:ext uri="{FF2B5EF4-FFF2-40B4-BE49-F238E27FC236}">
                <a16:creationId xmlns:a16="http://schemas.microsoft.com/office/drawing/2014/main" id="{C140F42A-E508-F475-7489-7C319E294A15}"/>
              </a:ext>
            </a:extLst>
          </p:cNvPr>
          <p:cNvSpPr txBox="1"/>
          <p:nvPr/>
        </p:nvSpPr>
        <p:spPr>
          <a:xfrm>
            <a:off x="2875708" y="3668112"/>
            <a:ext cx="4400164" cy="461665"/>
          </a:xfrm>
          <a:prstGeom prst="rect">
            <a:avLst/>
          </a:prstGeom>
          <a:noFill/>
        </p:spPr>
        <p:txBody>
          <a:bodyPr wrap="square" rtlCol="0">
            <a:spAutoFit/>
          </a:bodyPr>
          <a:lstStyle/>
          <a:p>
            <a:pPr marL="171450" indent="-171450" algn="l">
              <a:buFont typeface="Arial" panose="020B0604020202020204" pitchFamily="34" charset="0"/>
              <a:buChar char="•"/>
            </a:pPr>
            <a:r>
              <a:rPr lang="en-US" sz="1200" b="0" i="0">
                <a:solidFill>
                  <a:srgbClr val="0D0D0D"/>
                </a:solidFill>
                <a:effectLst/>
                <a:latin typeface="Georgia" panose="02040502050405020303" pitchFamily="18" charset="0"/>
              </a:rPr>
              <a:t>Identified numerical and categorical columns</a:t>
            </a:r>
          </a:p>
          <a:p>
            <a:pPr marL="171450" indent="-171450" algn="l">
              <a:buFont typeface="Arial" panose="020B0604020202020204" pitchFamily="34" charset="0"/>
              <a:buChar char="•"/>
            </a:pPr>
            <a:r>
              <a:rPr lang="en-US" sz="1200" b="0" i="0">
                <a:solidFill>
                  <a:srgbClr val="0D0D0D"/>
                </a:solidFill>
                <a:effectLst/>
                <a:latin typeface="Georgia" panose="02040502050405020303" pitchFamily="18" charset="0"/>
              </a:rPr>
              <a:t>Converted specified columns to string or numerical type</a:t>
            </a:r>
          </a:p>
        </p:txBody>
      </p:sp>
      <p:sp>
        <p:nvSpPr>
          <p:cNvPr id="38" name="TextBox 37">
            <a:extLst>
              <a:ext uri="{FF2B5EF4-FFF2-40B4-BE49-F238E27FC236}">
                <a16:creationId xmlns:a16="http://schemas.microsoft.com/office/drawing/2014/main" id="{FDE4512A-99A9-1D4E-FE72-CA122E683185}"/>
              </a:ext>
            </a:extLst>
          </p:cNvPr>
          <p:cNvSpPr txBox="1"/>
          <p:nvPr/>
        </p:nvSpPr>
        <p:spPr>
          <a:xfrm>
            <a:off x="2906600" y="4092232"/>
            <a:ext cx="4400164" cy="1384995"/>
          </a:xfrm>
          <a:prstGeom prst="rect">
            <a:avLst/>
          </a:prstGeom>
          <a:noFill/>
        </p:spPr>
        <p:txBody>
          <a:bodyPr wrap="square" rtlCol="0">
            <a:spAutoFit/>
          </a:bodyPr>
          <a:lstStyle/>
          <a:p>
            <a:pPr marL="171450" indent="-171450" algn="l">
              <a:buFont typeface="Arial" panose="020B0604020202020204" pitchFamily="34" charset="0"/>
              <a:buChar char="•"/>
            </a:pPr>
            <a:r>
              <a:rPr lang="en-US" sz="1200" b="0" i="0">
                <a:solidFill>
                  <a:srgbClr val="0D0D0D"/>
                </a:solidFill>
                <a:effectLst/>
                <a:latin typeface="Georgia" panose="02040502050405020303" pitchFamily="18" charset="0"/>
              </a:rPr>
              <a:t>Imputed missing values for interval columns using the group median based on 'Airbnb Property ID’</a:t>
            </a:r>
          </a:p>
          <a:p>
            <a:pPr marL="171450" indent="-171450" algn="l">
              <a:buFont typeface="Arial" panose="020B0604020202020204" pitchFamily="34" charset="0"/>
              <a:buChar char="•"/>
            </a:pPr>
            <a:r>
              <a:rPr lang="en-US" sz="1200" b="0" i="0">
                <a:solidFill>
                  <a:srgbClr val="0D0D0D"/>
                </a:solidFill>
                <a:effectLst/>
                <a:latin typeface="Georgia" panose="02040502050405020303" pitchFamily="18" charset="0"/>
              </a:rPr>
              <a:t>Imputed missing values for binary columns using the group mode based on 'Airbnb Property ID’</a:t>
            </a:r>
          </a:p>
          <a:p>
            <a:pPr marL="171450" indent="-171450" algn="l">
              <a:buFont typeface="Arial" panose="020B0604020202020204" pitchFamily="34" charset="0"/>
              <a:buChar char="•"/>
            </a:pPr>
            <a:r>
              <a:rPr lang="en-US" sz="1200" b="0" i="0">
                <a:solidFill>
                  <a:srgbClr val="0D0D0D"/>
                </a:solidFill>
                <a:effectLst/>
                <a:latin typeface="Georgia" panose="02040502050405020303" pitchFamily="18" charset="0"/>
              </a:rPr>
              <a:t>Impute missing values for categorical columns with the mode value within each property type based on 'Airbnb Property ID</a:t>
            </a:r>
          </a:p>
        </p:txBody>
      </p:sp>
      <p:sp>
        <p:nvSpPr>
          <p:cNvPr id="39" name="TextBox 38">
            <a:extLst>
              <a:ext uri="{FF2B5EF4-FFF2-40B4-BE49-F238E27FC236}">
                <a16:creationId xmlns:a16="http://schemas.microsoft.com/office/drawing/2014/main" id="{C12793D4-6620-0AB6-AA36-CAC38333E232}"/>
              </a:ext>
            </a:extLst>
          </p:cNvPr>
          <p:cNvSpPr txBox="1"/>
          <p:nvPr/>
        </p:nvSpPr>
        <p:spPr>
          <a:xfrm>
            <a:off x="2907485" y="5456952"/>
            <a:ext cx="4188413" cy="461665"/>
          </a:xfrm>
          <a:prstGeom prst="rect">
            <a:avLst/>
          </a:prstGeom>
          <a:noFill/>
        </p:spPr>
        <p:txBody>
          <a:bodyPr wrap="square" rtlCol="0">
            <a:spAutoFit/>
          </a:bodyPr>
          <a:lstStyle/>
          <a:p>
            <a:pPr marL="171450" indent="-171450">
              <a:buFont typeface="Arial" panose="020B0604020202020204" pitchFamily="34" charset="0"/>
              <a:buChar char="•"/>
            </a:pPr>
            <a:r>
              <a:rPr lang="en-US" sz="1200" b="0" i="0">
                <a:solidFill>
                  <a:srgbClr val="0D0D0D"/>
                </a:solidFill>
                <a:effectLst/>
                <a:latin typeface="Georgia" panose="02040502050405020303" pitchFamily="18" charset="0"/>
              </a:rPr>
              <a:t>Applied the lower fence imputation function to impute missing values in numerical columns</a:t>
            </a:r>
            <a:endParaRPr lang="en-IN" sz="1200">
              <a:latin typeface="Georgia" panose="02040502050405020303" pitchFamily="18" charset="0"/>
            </a:endParaRPr>
          </a:p>
        </p:txBody>
      </p:sp>
    </p:spTree>
    <p:extLst>
      <p:ext uri="{BB962C8B-B14F-4D97-AF65-F5344CB8AC3E}">
        <p14:creationId xmlns:p14="http://schemas.microsoft.com/office/powerpoint/2010/main" val="4126611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16521-B558-600E-7728-4597D113D4A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BBDD169-6F43-83EA-1188-5FCE99331C28}"/>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10EDCC1C-F405-2635-856A-CB266ABDFCDA}"/>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80E02EC-3636-19A3-8699-F591599DCB99}"/>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IV: Modelling</a:t>
            </a:r>
          </a:p>
        </p:txBody>
      </p:sp>
      <p:sp>
        <p:nvSpPr>
          <p:cNvPr id="2" name="Title 12">
            <a:extLst>
              <a:ext uri="{FF2B5EF4-FFF2-40B4-BE49-F238E27FC236}">
                <a16:creationId xmlns:a16="http://schemas.microsoft.com/office/drawing/2014/main" id="{38988B4E-D19B-4D3E-A156-60DE40B3D727}"/>
              </a:ext>
            </a:extLst>
          </p:cNvPr>
          <p:cNvSpPr txBox="1">
            <a:spLocks/>
          </p:cNvSpPr>
          <p:nvPr/>
        </p:nvSpPr>
        <p:spPr>
          <a:xfrm>
            <a:off x="696685" y="1065379"/>
            <a:ext cx="2346056" cy="75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US" sz="1400" b="1">
                <a:latin typeface="Georgia" panose="02040502050405020303" pitchFamily="18" charset="0"/>
                <a:cs typeface="Times New Roman" panose="02020603050405020304" pitchFamily="18" charset="0"/>
              </a:rPr>
              <a:t>Model Building Process</a:t>
            </a:r>
          </a:p>
        </p:txBody>
      </p:sp>
      <p:sp>
        <p:nvSpPr>
          <p:cNvPr id="7" name="Title 12">
            <a:extLst>
              <a:ext uri="{FF2B5EF4-FFF2-40B4-BE49-F238E27FC236}">
                <a16:creationId xmlns:a16="http://schemas.microsoft.com/office/drawing/2014/main" id="{0E9A75A1-B903-FDCE-45DA-83A6B112E14F}"/>
              </a:ext>
            </a:extLst>
          </p:cNvPr>
          <p:cNvSpPr txBox="1">
            <a:spLocks/>
          </p:cNvSpPr>
          <p:nvPr/>
        </p:nvSpPr>
        <p:spPr>
          <a:xfrm>
            <a:off x="4097975" y="1065379"/>
            <a:ext cx="4512970" cy="7535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900"/>
              <a:buFont typeface="Bebas Neue"/>
              <a:buNone/>
              <a:defRPr sz="3900" b="0" i="0" u="none" strike="noStrike" cap="none">
                <a:solidFill>
                  <a:schemeClr val="dk1"/>
                </a:solidFill>
                <a:latin typeface="Bebas Neue"/>
                <a:ea typeface="Bebas Neue"/>
                <a:cs typeface="Bebas Neue"/>
                <a:sym typeface="Bebas Neue"/>
              </a:defRPr>
            </a:lvl9pPr>
          </a:lstStyle>
          <a:p>
            <a:r>
              <a:rPr lang="en-US" sz="1400" b="1">
                <a:latin typeface="Georgia" panose="02040502050405020303" pitchFamily="18" charset="0"/>
                <a:cs typeface="Times New Roman" panose="02020603050405020304" pitchFamily="18" charset="0"/>
              </a:rPr>
              <a:t>Sample Logistic regression model results</a:t>
            </a:r>
          </a:p>
          <a:p>
            <a:endParaRPr lang="en-US" sz="1400">
              <a:latin typeface="Times New Roman" panose="02020603050405020304" pitchFamily="18" charset="0"/>
              <a:cs typeface="Times New Roman" panose="02020603050405020304" pitchFamily="18" charset="0"/>
            </a:endParaRPr>
          </a:p>
        </p:txBody>
      </p:sp>
      <p:pic>
        <p:nvPicPr>
          <p:cNvPr id="8" name="Picture 7" descr="A blue squares with white text&#10;&#10;Description automatically generated">
            <a:extLst>
              <a:ext uri="{FF2B5EF4-FFF2-40B4-BE49-F238E27FC236}">
                <a16:creationId xmlns:a16="http://schemas.microsoft.com/office/drawing/2014/main" id="{22486EE0-0B97-C61D-B0CA-A522BE151EE2}"/>
              </a:ext>
            </a:extLst>
          </p:cNvPr>
          <p:cNvPicPr>
            <a:picLocks noChangeAspect="1"/>
          </p:cNvPicPr>
          <p:nvPr/>
        </p:nvPicPr>
        <p:blipFill>
          <a:blip r:embed="rId2"/>
          <a:stretch>
            <a:fillRect/>
          </a:stretch>
        </p:blipFill>
        <p:spPr>
          <a:xfrm>
            <a:off x="8094025" y="1544835"/>
            <a:ext cx="3401290" cy="2118568"/>
          </a:xfrm>
          <a:prstGeom prst="rect">
            <a:avLst/>
          </a:prstGeom>
          <a:effectLst>
            <a:glow rad="63500">
              <a:schemeClr val="accent1">
                <a:satMod val="175000"/>
                <a:alpha val="40000"/>
              </a:schemeClr>
            </a:glow>
          </a:effectLst>
        </p:spPr>
      </p:pic>
      <p:pic>
        <p:nvPicPr>
          <p:cNvPr id="9" name="Picture 8" descr="A graph of a curve&#10;&#10;Description automatically generated">
            <a:extLst>
              <a:ext uri="{FF2B5EF4-FFF2-40B4-BE49-F238E27FC236}">
                <a16:creationId xmlns:a16="http://schemas.microsoft.com/office/drawing/2014/main" id="{14A99F7E-9FBA-F8E9-56AC-09F1AE85E7E9}"/>
              </a:ext>
            </a:extLst>
          </p:cNvPr>
          <p:cNvPicPr>
            <a:picLocks noChangeAspect="1"/>
          </p:cNvPicPr>
          <p:nvPr/>
        </p:nvPicPr>
        <p:blipFill>
          <a:blip r:embed="rId3"/>
          <a:stretch>
            <a:fillRect/>
          </a:stretch>
        </p:blipFill>
        <p:spPr>
          <a:xfrm>
            <a:off x="4335626" y="1538171"/>
            <a:ext cx="3404876" cy="2118568"/>
          </a:xfrm>
          <a:prstGeom prst="rect">
            <a:avLst/>
          </a:prstGeom>
          <a:effectLst>
            <a:glow rad="63500">
              <a:schemeClr val="accent1">
                <a:satMod val="175000"/>
                <a:alpha val="40000"/>
              </a:schemeClr>
            </a:glow>
          </a:effectLst>
        </p:spPr>
      </p:pic>
      <p:pic>
        <p:nvPicPr>
          <p:cNvPr id="10" name="Picture 9">
            <a:extLst>
              <a:ext uri="{FF2B5EF4-FFF2-40B4-BE49-F238E27FC236}">
                <a16:creationId xmlns:a16="http://schemas.microsoft.com/office/drawing/2014/main" id="{72675E4A-61D9-FF84-CCFD-C102608BC22A}"/>
              </a:ext>
            </a:extLst>
          </p:cNvPr>
          <p:cNvPicPr>
            <a:picLocks noChangeAspect="1"/>
          </p:cNvPicPr>
          <p:nvPr/>
        </p:nvPicPr>
        <p:blipFill>
          <a:blip r:embed="rId4"/>
          <a:stretch>
            <a:fillRect/>
          </a:stretch>
        </p:blipFill>
        <p:spPr>
          <a:xfrm>
            <a:off x="4335625" y="3949662"/>
            <a:ext cx="3404875" cy="2358457"/>
          </a:xfrm>
          <a:prstGeom prst="rect">
            <a:avLst/>
          </a:prstGeom>
          <a:effectLst>
            <a:glow rad="63500">
              <a:schemeClr val="accent1">
                <a:satMod val="175000"/>
                <a:alpha val="40000"/>
              </a:schemeClr>
            </a:glow>
          </a:effectLst>
        </p:spPr>
      </p:pic>
      <p:sp>
        <p:nvSpPr>
          <p:cNvPr id="11" name="TextBox 10">
            <a:extLst>
              <a:ext uri="{FF2B5EF4-FFF2-40B4-BE49-F238E27FC236}">
                <a16:creationId xmlns:a16="http://schemas.microsoft.com/office/drawing/2014/main" id="{DF95A128-E3C9-F292-3383-9FC539017789}"/>
              </a:ext>
            </a:extLst>
          </p:cNvPr>
          <p:cNvSpPr txBox="1"/>
          <p:nvPr/>
        </p:nvSpPr>
        <p:spPr>
          <a:xfrm>
            <a:off x="8094025" y="3845976"/>
            <a:ext cx="3516311"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chemeClr val="tx1"/>
                </a:solidFill>
                <a:latin typeface="Georgia" panose="02040502050405020303" pitchFamily="18" charset="0"/>
                <a:cs typeface="Times New Roman" panose="02020603050405020304" pitchFamily="18" charset="0"/>
              </a:rPr>
              <a:t>Cost vs Accuracy</a:t>
            </a:r>
          </a:p>
          <a:p>
            <a:pPr marL="285750" indent="-285750">
              <a:buFont typeface="Arial"/>
              <a:buChar char="•"/>
            </a:pPr>
            <a:r>
              <a:rPr lang="en-US" sz="1600">
                <a:solidFill>
                  <a:schemeClr val="tx1"/>
                </a:solidFill>
                <a:latin typeface="Georgia" panose="02040502050405020303" pitchFamily="18" charset="0"/>
                <a:cs typeface="Times New Roman" panose="02020603050405020304" pitchFamily="18" charset="0"/>
              </a:rPr>
              <a:t>234 out of 285 actual churned hosts were correctly identified</a:t>
            </a:r>
          </a:p>
          <a:p>
            <a:pPr marL="285750" indent="-285750">
              <a:buFont typeface="Arial"/>
              <a:buChar char="•"/>
            </a:pPr>
            <a:r>
              <a:rPr lang="en-US" sz="1600">
                <a:solidFill>
                  <a:schemeClr val="tx1"/>
                </a:solidFill>
                <a:latin typeface="Georgia" panose="02040502050405020303" pitchFamily="18" charset="0"/>
                <a:cs typeface="Times New Roman" panose="02020603050405020304" pitchFamily="18" charset="0"/>
              </a:rPr>
              <a:t>Took a hit on accuracy to decrease the false negative rate</a:t>
            </a:r>
          </a:p>
          <a:p>
            <a:pPr marL="285750" indent="-285750">
              <a:buFont typeface="Arial"/>
              <a:buChar char="•"/>
            </a:pPr>
            <a:r>
              <a:rPr lang="en-US" sz="1600">
                <a:solidFill>
                  <a:schemeClr val="tx1"/>
                </a:solidFill>
                <a:latin typeface="Georgia" panose="02040502050405020303" pitchFamily="18" charset="0"/>
                <a:cs typeface="Times New Roman" panose="02020603050405020304" pitchFamily="18" charset="0"/>
              </a:rPr>
              <a:t>Allows to correctly capture those hosts with a high propensity to churn than random forest</a:t>
            </a:r>
          </a:p>
          <a:p>
            <a:pPr marL="285750" indent="-285750">
              <a:buFont typeface="Arial"/>
              <a:buChar char="•"/>
            </a:pPr>
            <a:r>
              <a:rPr lang="en-US" sz="1600">
                <a:solidFill>
                  <a:schemeClr val="tx1"/>
                </a:solidFill>
                <a:latin typeface="Georgia" panose="02040502050405020303" pitchFamily="18" charset="0"/>
                <a:cs typeface="Times New Roman" panose="02020603050405020304" pitchFamily="18" charset="0"/>
              </a:rPr>
              <a:t>High Sensitivity, easy Interpretability</a:t>
            </a:r>
          </a:p>
          <a:p>
            <a:endParaRPr lang="en-US">
              <a:solidFill>
                <a:schemeClr val="tx1"/>
              </a:solidFill>
              <a:latin typeface="Times New Roman" panose="02020603050405020304" pitchFamily="18" charset="0"/>
              <a:cs typeface="Times New Roman" panose="02020603050405020304" pitchFamily="18" charset="0"/>
            </a:endParaRPr>
          </a:p>
        </p:txBody>
      </p:sp>
      <p:grpSp>
        <p:nvGrpSpPr>
          <p:cNvPr id="12" name="Google Shape;2936;p77">
            <a:extLst>
              <a:ext uri="{FF2B5EF4-FFF2-40B4-BE49-F238E27FC236}">
                <a16:creationId xmlns:a16="http://schemas.microsoft.com/office/drawing/2014/main" id="{53436A4B-17E8-F362-1C53-061EA57DEF3D}"/>
              </a:ext>
            </a:extLst>
          </p:cNvPr>
          <p:cNvGrpSpPr/>
          <p:nvPr/>
        </p:nvGrpSpPr>
        <p:grpSpPr>
          <a:xfrm>
            <a:off x="100794" y="1651819"/>
            <a:ext cx="3997181" cy="4345857"/>
            <a:chOff x="3729467" y="2889422"/>
            <a:chExt cx="419152" cy="404977"/>
          </a:xfrm>
        </p:grpSpPr>
        <p:sp>
          <p:nvSpPr>
            <p:cNvPr id="13" name="Google Shape;2937;p77">
              <a:extLst>
                <a:ext uri="{FF2B5EF4-FFF2-40B4-BE49-F238E27FC236}">
                  <a16:creationId xmlns:a16="http://schemas.microsoft.com/office/drawing/2014/main" id="{4E10F19A-8BF4-4CD7-DD4D-0E83B4BCB306}"/>
                </a:ext>
              </a:extLst>
            </p:cNvPr>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Data Partition</a:t>
              </a:r>
              <a:endParaRPr sz="1200">
                <a:latin typeface="Georgia" panose="02040502050405020303" pitchFamily="18" charset="0"/>
              </a:endParaRPr>
            </a:p>
          </p:txBody>
        </p:sp>
        <p:sp>
          <p:nvSpPr>
            <p:cNvPr id="14" name="Google Shape;2938;p77">
              <a:extLst>
                <a:ext uri="{FF2B5EF4-FFF2-40B4-BE49-F238E27FC236}">
                  <a16:creationId xmlns:a16="http://schemas.microsoft.com/office/drawing/2014/main" id="{3D1A6193-96F2-4102-79A5-E4610D2C70F8}"/>
                </a:ext>
              </a:extLst>
            </p:cNvPr>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Hyperparameter Tuning</a:t>
              </a:r>
              <a:endParaRPr sz="1200">
                <a:latin typeface="Georgia" panose="02040502050405020303" pitchFamily="18" charset="0"/>
              </a:endParaRPr>
            </a:p>
          </p:txBody>
        </p:sp>
        <p:sp>
          <p:nvSpPr>
            <p:cNvPr id="15" name="Google Shape;2939;p77">
              <a:extLst>
                <a:ext uri="{FF2B5EF4-FFF2-40B4-BE49-F238E27FC236}">
                  <a16:creationId xmlns:a16="http://schemas.microsoft.com/office/drawing/2014/main" id="{B0CA6D7E-036E-DC2E-64B6-E37F825B8C61}"/>
                </a:ext>
              </a:extLst>
            </p:cNvPr>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Variable Selection</a:t>
              </a:r>
              <a:endParaRPr sz="1200">
                <a:latin typeface="Georgia" panose="02040502050405020303" pitchFamily="18" charset="0"/>
              </a:endParaRPr>
            </a:p>
          </p:txBody>
        </p:sp>
        <p:sp>
          <p:nvSpPr>
            <p:cNvPr id="16" name="Google Shape;2940;p77">
              <a:extLst>
                <a:ext uri="{FF2B5EF4-FFF2-40B4-BE49-F238E27FC236}">
                  <a16:creationId xmlns:a16="http://schemas.microsoft.com/office/drawing/2014/main" id="{6F38D75B-CF71-800E-4F0E-5C2763D1390F}"/>
                </a:ext>
              </a:extLst>
            </p:cNvPr>
            <p:cNvSpPr/>
            <p:nvPr/>
          </p:nvSpPr>
          <p:spPr>
            <a:xfrm>
              <a:off x="3848031" y="3172089"/>
              <a:ext cx="158457"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Model </a:t>
              </a:r>
            </a:p>
            <a:p>
              <a:pPr marL="0" lvl="0" indent="0" algn="ctr" rtl="0">
                <a:spcBef>
                  <a:spcPts val="0"/>
                </a:spcBef>
                <a:spcAft>
                  <a:spcPts val="0"/>
                </a:spcAft>
                <a:buNone/>
              </a:pPr>
              <a:r>
                <a:rPr lang="en-IN" sz="1200">
                  <a:latin typeface="Georgia" panose="02040502050405020303" pitchFamily="18" charset="0"/>
                </a:rPr>
                <a:t>Exploration</a:t>
              </a:r>
              <a:endParaRPr sz="1200">
                <a:latin typeface="Georgia" panose="02040502050405020303" pitchFamily="18" charset="0"/>
              </a:endParaRPr>
            </a:p>
          </p:txBody>
        </p:sp>
        <p:sp>
          <p:nvSpPr>
            <p:cNvPr id="17" name="Google Shape;2941;p77">
              <a:extLst>
                <a:ext uri="{FF2B5EF4-FFF2-40B4-BE49-F238E27FC236}">
                  <a16:creationId xmlns:a16="http://schemas.microsoft.com/office/drawing/2014/main" id="{899CAD70-B8A9-1F1D-AAE2-B7630A3E97B0}"/>
                </a:ext>
              </a:extLst>
            </p:cNvPr>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Imbalance Handling</a:t>
              </a:r>
              <a:endParaRPr sz="1200">
                <a:latin typeface="Georgia" panose="02040502050405020303" pitchFamily="18" charset="0"/>
              </a:endParaRPr>
            </a:p>
          </p:txBody>
        </p:sp>
        <p:sp>
          <p:nvSpPr>
            <p:cNvPr id="18" name="Google Shape;2942;p77">
              <a:extLst>
                <a:ext uri="{FF2B5EF4-FFF2-40B4-BE49-F238E27FC236}">
                  <a16:creationId xmlns:a16="http://schemas.microsoft.com/office/drawing/2014/main" id="{FD7756CC-4CE3-EF08-9A55-D1D2245FBF50}"/>
                </a:ext>
              </a:extLst>
            </p:cNvPr>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Threshold Optimization</a:t>
              </a:r>
              <a:endParaRPr sz="1200">
                <a:latin typeface="Georgia" panose="02040502050405020303" pitchFamily="18" charset="0"/>
              </a:endParaRPr>
            </a:p>
          </p:txBody>
        </p:sp>
        <p:sp>
          <p:nvSpPr>
            <p:cNvPr id="19" name="Google Shape;2943;p77">
              <a:extLst>
                <a:ext uri="{FF2B5EF4-FFF2-40B4-BE49-F238E27FC236}">
                  <a16:creationId xmlns:a16="http://schemas.microsoft.com/office/drawing/2014/main" id="{27975693-4858-F792-C1B7-64F55BC2D6CE}"/>
                </a:ext>
              </a:extLst>
            </p:cNvPr>
            <p:cNvSpPr/>
            <p:nvPr/>
          </p:nvSpPr>
          <p:spPr>
            <a:xfrm>
              <a:off x="3787716" y="2889422"/>
              <a:ext cx="173680" cy="137436"/>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200">
                  <a:latin typeface="Georgia" panose="02040502050405020303" pitchFamily="18" charset="0"/>
                </a:rPr>
                <a:t>Data   </a:t>
              </a:r>
            </a:p>
            <a:p>
              <a:pPr marL="0" lvl="0" indent="0" algn="ctr" rtl="0">
                <a:spcBef>
                  <a:spcPts val="0"/>
                </a:spcBef>
                <a:spcAft>
                  <a:spcPts val="0"/>
                </a:spcAft>
                <a:buNone/>
              </a:pPr>
              <a:r>
                <a:rPr lang="en-IN" sz="1200">
                  <a:latin typeface="Georgia" panose="02040502050405020303" pitchFamily="18" charset="0"/>
                </a:rPr>
                <a:t>Preprocessing</a:t>
              </a:r>
              <a:endParaRPr sz="1200">
                <a:latin typeface="Georgia" panose="02040502050405020303" pitchFamily="18" charset="0"/>
              </a:endParaRPr>
            </a:p>
          </p:txBody>
        </p:sp>
      </p:grpSp>
    </p:spTree>
    <p:extLst>
      <p:ext uri="{BB962C8B-B14F-4D97-AF65-F5344CB8AC3E}">
        <p14:creationId xmlns:p14="http://schemas.microsoft.com/office/powerpoint/2010/main" val="188697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CE583-2A90-8C0B-CC48-92989D952420}"/>
            </a:ext>
          </a:extLst>
        </p:cNvPr>
        <p:cNvGrpSpPr/>
        <p:nvPr/>
      </p:nvGrpSpPr>
      <p:grpSpPr>
        <a:xfrm>
          <a:off x="0" y="0"/>
          <a:ext cx="0" cy="0"/>
          <a:chOff x="0" y="0"/>
          <a:chExt cx="0" cy="0"/>
        </a:xfrm>
      </p:grpSpPr>
      <p:pic>
        <p:nvPicPr>
          <p:cNvPr id="3074" name="Picture 2" descr="design &quot;thank you&quot; slide for airbnb ppt">
            <a:extLst>
              <a:ext uri="{FF2B5EF4-FFF2-40B4-BE49-F238E27FC236}">
                <a16:creationId xmlns:a16="http://schemas.microsoft.com/office/drawing/2014/main" id="{4357EFAD-7C8D-897D-3A9D-5FAC48969C84}"/>
              </a:ext>
            </a:extLst>
          </p:cNvPr>
          <p:cNvPicPr>
            <a:picLocks noChangeAspect="1" noChangeArrowheads="1"/>
          </p:cNvPicPr>
          <p:nvPr/>
        </p:nvPicPr>
        <p:blipFill>
          <a:blip r:embed="rId3">
            <a:alphaModFix amt="99000"/>
            <a:extLst>
              <a:ext uri="{28A0092B-C50C-407E-A947-70E740481C1C}">
                <a14:useLocalDpi xmlns:a14="http://schemas.microsoft.com/office/drawing/2010/main" val="0"/>
              </a:ext>
            </a:extLst>
          </a:blip>
          <a:srcRect/>
          <a:stretch>
            <a:fillRect/>
          </a:stretch>
        </p:blipFill>
        <p:spPr bwMode="auto">
          <a:xfrm>
            <a:off x="2835"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5854398-C7E1-32E4-BBAE-CCF21E3E5FDE}"/>
              </a:ext>
            </a:extLst>
          </p:cNvPr>
          <p:cNvSpPr txBox="1"/>
          <p:nvPr/>
        </p:nvSpPr>
        <p:spPr>
          <a:xfrm>
            <a:off x="4001727" y="555171"/>
            <a:ext cx="4412929" cy="1015663"/>
          </a:xfrm>
          <a:prstGeom prst="rect">
            <a:avLst/>
          </a:prstGeom>
          <a:solidFill>
            <a:srgbClr val="FCFCF2"/>
          </a:solidFill>
        </p:spPr>
        <p:txBody>
          <a:bodyPr wrap="square" rtlCol="0">
            <a:spAutoFit/>
          </a:bodyPr>
          <a:lstStyle/>
          <a:p>
            <a:r>
              <a:rPr lang="en-IN" sz="6000">
                <a:latin typeface="Georgia" panose="02040502050405020303" pitchFamily="18" charset="0"/>
              </a:rPr>
              <a:t>Thank You!</a:t>
            </a:r>
          </a:p>
        </p:txBody>
      </p:sp>
      <p:sp>
        <p:nvSpPr>
          <p:cNvPr id="4" name="TextBox 3">
            <a:extLst>
              <a:ext uri="{FF2B5EF4-FFF2-40B4-BE49-F238E27FC236}">
                <a16:creationId xmlns:a16="http://schemas.microsoft.com/office/drawing/2014/main" id="{5781FD3F-2D33-E327-8428-DD3265F73E8F}"/>
              </a:ext>
            </a:extLst>
          </p:cNvPr>
          <p:cNvSpPr txBox="1"/>
          <p:nvPr/>
        </p:nvSpPr>
        <p:spPr>
          <a:xfrm>
            <a:off x="4833258" y="1502621"/>
            <a:ext cx="2579914" cy="282636"/>
          </a:xfrm>
          <a:prstGeom prst="rect">
            <a:avLst/>
          </a:prstGeom>
          <a:solidFill>
            <a:srgbClr val="FCFCF2"/>
          </a:solidFill>
        </p:spPr>
        <p:txBody>
          <a:bodyPr wrap="square" rtlCol="0">
            <a:spAutoFit/>
          </a:bodyPr>
          <a:lstStyle/>
          <a:p>
            <a:endParaRPr lang="en-IN"/>
          </a:p>
        </p:txBody>
      </p:sp>
      <p:sp>
        <p:nvSpPr>
          <p:cNvPr id="2" name="TextBox 1">
            <a:extLst>
              <a:ext uri="{FF2B5EF4-FFF2-40B4-BE49-F238E27FC236}">
                <a16:creationId xmlns:a16="http://schemas.microsoft.com/office/drawing/2014/main" id="{5EC2DC21-5DB7-A7EF-39D3-7841DFEF182C}"/>
              </a:ext>
            </a:extLst>
          </p:cNvPr>
          <p:cNvSpPr txBox="1"/>
          <p:nvPr/>
        </p:nvSpPr>
        <p:spPr>
          <a:xfrm>
            <a:off x="6901543" y="5660571"/>
            <a:ext cx="1273629" cy="307777"/>
          </a:xfrm>
          <a:prstGeom prst="rect">
            <a:avLst/>
          </a:prstGeom>
          <a:solidFill>
            <a:srgbClr val="233544"/>
          </a:solidFill>
        </p:spPr>
        <p:txBody>
          <a:bodyPr wrap="square" rtlCol="0">
            <a:spAutoFit/>
          </a:bodyPr>
          <a:lstStyle/>
          <a:p>
            <a:pPr algn="ctr"/>
            <a:r>
              <a:rPr lang="en-IN" sz="1400" b="1">
                <a:solidFill>
                  <a:schemeClr val="bg1"/>
                </a:solidFill>
                <a:latin typeface="Georgia" panose="02040502050405020303" pitchFamily="18" charset="0"/>
              </a:rPr>
              <a:t>Airbnb</a:t>
            </a:r>
          </a:p>
        </p:txBody>
      </p:sp>
    </p:spTree>
    <p:extLst>
      <p:ext uri="{BB962C8B-B14F-4D97-AF65-F5344CB8AC3E}">
        <p14:creationId xmlns:p14="http://schemas.microsoft.com/office/powerpoint/2010/main" val="1376216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F039E9-453B-F479-6025-56C70487F4B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4F42FD2-F2B5-AA41-436D-55BCCA7D8B48}"/>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E0E0E2C4-8589-C1BF-B13B-A0E81E723A95}"/>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9BD41C9-5CB8-5BEE-028A-45263D632D4F}"/>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 Problem Description</a:t>
            </a:r>
          </a:p>
        </p:txBody>
      </p:sp>
      <p:sp>
        <p:nvSpPr>
          <p:cNvPr id="11" name="TextBox 10">
            <a:extLst>
              <a:ext uri="{FF2B5EF4-FFF2-40B4-BE49-F238E27FC236}">
                <a16:creationId xmlns:a16="http://schemas.microsoft.com/office/drawing/2014/main" id="{7A3AB527-723A-7FCE-CC46-0BB8DFE6BB53}"/>
              </a:ext>
            </a:extLst>
          </p:cNvPr>
          <p:cNvSpPr txBox="1"/>
          <p:nvPr/>
        </p:nvSpPr>
        <p:spPr>
          <a:xfrm>
            <a:off x="1445950" y="1467978"/>
            <a:ext cx="4464994" cy="5036763"/>
          </a:xfrm>
          <a:prstGeom prst="rect">
            <a:avLst/>
          </a:prstGeom>
          <a:noFill/>
        </p:spPr>
        <p:txBody>
          <a:bodyPr wrap="square" rtlCol="0">
            <a:spAutoFit/>
          </a:bodyPr>
          <a:lstStyle/>
          <a:p>
            <a:r>
              <a:rPr lang="en-IN" b="1" u="sng">
                <a:latin typeface="Georgia" panose="02040502050405020303" pitchFamily="18" charset="0"/>
              </a:rPr>
              <a:t>Business Problem 1</a:t>
            </a:r>
          </a:p>
          <a:p>
            <a:r>
              <a:rPr lang="en-IN" b="1" i="0" u="sng" kern="1200">
                <a:latin typeface="Georgia" panose="02040502050405020303" pitchFamily="18" charset="0"/>
              </a:rPr>
              <a:t>Objective:</a:t>
            </a:r>
            <a:r>
              <a:rPr lang="en-IN" b="1" i="0" kern="1200">
                <a:latin typeface="Georgia" panose="02040502050405020303" pitchFamily="18" charset="0"/>
              </a:rPr>
              <a:t> </a:t>
            </a:r>
            <a:r>
              <a:rPr lang="en-IN" b="0" i="1" kern="1200">
                <a:latin typeface="Georgia" panose="02040502050405020303" pitchFamily="18" charset="0"/>
              </a:rPr>
              <a:t>T</a:t>
            </a:r>
            <a:r>
              <a:rPr lang="en-US" b="0" i="1" kern="1200">
                <a:latin typeface="Georgia" panose="02040502050405020303" pitchFamily="18" charset="0"/>
              </a:rPr>
              <a:t>o evaluate the performance of the </a:t>
            </a:r>
            <a:r>
              <a:rPr lang="en-US" b="0" i="1" kern="1200" err="1">
                <a:latin typeface="Georgia" panose="02040502050405020303" pitchFamily="18" charset="0"/>
              </a:rPr>
              <a:t>superhost</a:t>
            </a:r>
            <a:r>
              <a:rPr lang="en-US" b="0" i="1" kern="1200">
                <a:latin typeface="Georgia" panose="02040502050405020303" pitchFamily="18" charset="0"/>
              </a:rPr>
              <a:t> status criteria by Airbnb.</a:t>
            </a:r>
          </a:p>
          <a:p>
            <a:endParaRPr lang="en-US" i="1">
              <a:latin typeface="Georgia" panose="02040502050405020303" pitchFamily="18" charset="0"/>
            </a:endParaRPr>
          </a:p>
          <a:p>
            <a:endParaRPr lang="en-US" b="1" i="1" kern="1200">
              <a:latin typeface="Georgia" panose="02040502050405020303" pitchFamily="18" charset="0"/>
            </a:endParaRPr>
          </a:p>
          <a:p>
            <a:r>
              <a:rPr lang="en-US" b="1" i="1" kern="1200">
                <a:latin typeface="Georgia" panose="02040502050405020303" pitchFamily="18" charset="0"/>
              </a:rPr>
              <a:t>Why is this significant?</a:t>
            </a:r>
          </a:p>
          <a:p>
            <a:endParaRPr lang="en-US" u="sng">
              <a:latin typeface="Georgia" panose="02040502050405020303" pitchFamily="18" charset="0"/>
            </a:endParaRPr>
          </a:p>
          <a:p>
            <a:pPr defTabSz="711200"/>
            <a:r>
              <a:rPr lang="en-US">
                <a:ea typeface="+mn-lt"/>
                <a:cs typeface="+mn-lt"/>
              </a:rPr>
              <a:t>- </a:t>
            </a:r>
            <a:r>
              <a:rPr lang="en-US">
                <a:latin typeface="Georgia"/>
                <a:ea typeface="+mn-lt"/>
                <a:cs typeface="+mn-lt"/>
              </a:rPr>
              <a:t>To address</a:t>
            </a:r>
            <a:r>
              <a:rPr lang="en-US">
                <a:latin typeface="Georgia"/>
              </a:rPr>
              <a:t> recent concerns and negative sentiments expressed by both </a:t>
            </a:r>
            <a:r>
              <a:rPr lang="en-US" err="1">
                <a:latin typeface="Georgia"/>
              </a:rPr>
              <a:t>superhosts</a:t>
            </a:r>
            <a:r>
              <a:rPr lang="en-US">
                <a:latin typeface="Georgia"/>
              </a:rPr>
              <a:t> and customers regarding the </a:t>
            </a:r>
            <a:r>
              <a:rPr lang="en-US" err="1">
                <a:latin typeface="Georgia"/>
              </a:rPr>
              <a:t>superhost</a:t>
            </a:r>
            <a:r>
              <a:rPr lang="en-US">
                <a:latin typeface="Georgia"/>
              </a:rPr>
              <a:t> status criteria on Airbnb.</a:t>
            </a:r>
          </a:p>
          <a:p>
            <a:pPr defTabSz="711200"/>
            <a:endParaRPr lang="en-US">
              <a:latin typeface="Georgia"/>
            </a:endParaRPr>
          </a:p>
          <a:p>
            <a:pPr defTabSz="711200">
              <a:lnSpc>
                <a:spcPct val="90000"/>
              </a:lnSpc>
              <a:spcBef>
                <a:spcPct val="0"/>
              </a:spcBef>
              <a:spcAft>
                <a:spcPct val="35000"/>
              </a:spcAft>
            </a:pPr>
            <a:r>
              <a:rPr lang="en-US">
                <a:latin typeface="Georgia" panose="02040502050405020303" pitchFamily="18" charset="0"/>
              </a:rPr>
              <a:t>- To gather insights from the evaluation and make any necessary adjustments to enhance the program, ensuring it aligns with the expectations of hosts and guests for a more positive hosting experience.</a:t>
            </a:r>
          </a:p>
          <a:p>
            <a:endParaRPr lang="en-IN" b="1" u="sng">
              <a:latin typeface="Georgia" panose="02040502050405020303" pitchFamily="18" charset="0"/>
            </a:endParaRPr>
          </a:p>
        </p:txBody>
      </p:sp>
      <p:pic>
        <p:nvPicPr>
          <p:cNvPr id="18" name="Picture 17">
            <a:extLst>
              <a:ext uri="{FF2B5EF4-FFF2-40B4-BE49-F238E27FC236}">
                <a16:creationId xmlns:a16="http://schemas.microsoft.com/office/drawing/2014/main" id="{F33CFBEF-EEE0-5109-1C44-6CADC406D983}"/>
              </a:ext>
            </a:extLst>
          </p:cNvPr>
          <p:cNvPicPr>
            <a:picLocks noChangeAspect="1"/>
          </p:cNvPicPr>
          <p:nvPr/>
        </p:nvPicPr>
        <p:blipFill>
          <a:blip r:embed="rId2"/>
          <a:stretch>
            <a:fillRect/>
          </a:stretch>
        </p:blipFill>
        <p:spPr>
          <a:xfrm>
            <a:off x="5910944" y="1526619"/>
            <a:ext cx="1260892" cy="1221733"/>
          </a:xfrm>
          <a:prstGeom prst="rect">
            <a:avLst/>
          </a:prstGeom>
        </p:spPr>
      </p:pic>
      <p:pic>
        <p:nvPicPr>
          <p:cNvPr id="17" name="Picture 16">
            <a:extLst>
              <a:ext uri="{FF2B5EF4-FFF2-40B4-BE49-F238E27FC236}">
                <a16:creationId xmlns:a16="http://schemas.microsoft.com/office/drawing/2014/main" id="{211C309D-1E5D-994C-666A-6E277858CFF9}"/>
              </a:ext>
            </a:extLst>
          </p:cNvPr>
          <p:cNvPicPr>
            <a:picLocks noChangeAspect="1"/>
          </p:cNvPicPr>
          <p:nvPr/>
        </p:nvPicPr>
        <p:blipFill>
          <a:blip r:embed="rId3">
            <a:alphaModFix/>
          </a:blip>
          <a:stretch>
            <a:fillRect/>
          </a:stretch>
        </p:blipFill>
        <p:spPr>
          <a:xfrm>
            <a:off x="185058" y="1467978"/>
            <a:ext cx="1260892" cy="1208681"/>
          </a:xfrm>
          <a:prstGeom prst="rect">
            <a:avLst/>
          </a:prstGeom>
        </p:spPr>
      </p:pic>
      <p:sp>
        <p:nvSpPr>
          <p:cNvPr id="25" name="TextBox 24">
            <a:extLst>
              <a:ext uri="{FF2B5EF4-FFF2-40B4-BE49-F238E27FC236}">
                <a16:creationId xmlns:a16="http://schemas.microsoft.com/office/drawing/2014/main" id="{E4505311-3F0F-5CFD-D2DD-966B9653D339}"/>
              </a:ext>
            </a:extLst>
          </p:cNvPr>
          <p:cNvSpPr txBox="1"/>
          <p:nvPr/>
        </p:nvSpPr>
        <p:spPr>
          <a:xfrm>
            <a:off x="7171836" y="1467978"/>
            <a:ext cx="4835106" cy="3651769"/>
          </a:xfrm>
          <a:prstGeom prst="rect">
            <a:avLst/>
          </a:prstGeom>
          <a:noFill/>
        </p:spPr>
        <p:txBody>
          <a:bodyPr wrap="square" rtlCol="0">
            <a:spAutoFit/>
          </a:bodyPr>
          <a:lstStyle/>
          <a:p>
            <a:r>
              <a:rPr lang="en-IN" b="1" u="sng">
                <a:latin typeface="Georgia" panose="02040502050405020303" pitchFamily="18" charset="0"/>
              </a:rPr>
              <a:t>Business Problem 2</a:t>
            </a:r>
          </a:p>
          <a:p>
            <a:r>
              <a:rPr lang="en-IN" b="1" i="0" u="sng" kern="1200">
                <a:latin typeface="Georgia" panose="02040502050405020303" pitchFamily="18" charset="0"/>
              </a:rPr>
              <a:t>Objective:</a:t>
            </a:r>
            <a:r>
              <a:rPr lang="en-IN" b="1" i="0" kern="1200">
                <a:latin typeface="Georgia" panose="02040502050405020303" pitchFamily="18" charset="0"/>
              </a:rPr>
              <a:t> </a:t>
            </a:r>
            <a:r>
              <a:rPr lang="en-US" b="0" i="1" kern="1200">
                <a:latin typeface="Georgia" panose="02040502050405020303" pitchFamily="18" charset="0"/>
              </a:rPr>
              <a:t>To do a tract level analysis and finding the factors affecting the average bookings at tract level.</a:t>
            </a:r>
            <a:endParaRPr lang="en-IN" i="1" kern="1200">
              <a:latin typeface="Georgia" panose="02040502050405020303" pitchFamily="18" charset="0"/>
            </a:endParaRPr>
          </a:p>
          <a:p>
            <a:endParaRPr lang="en-US" i="1">
              <a:latin typeface="Georgia" panose="02040502050405020303" pitchFamily="18" charset="0"/>
            </a:endParaRPr>
          </a:p>
          <a:p>
            <a:r>
              <a:rPr lang="en-US" b="1" i="1" kern="1200">
                <a:latin typeface="Georgia" panose="02040502050405020303" pitchFamily="18" charset="0"/>
              </a:rPr>
              <a:t>Why is this significant?</a:t>
            </a:r>
          </a:p>
          <a:p>
            <a:endParaRPr lang="en-US" u="sng">
              <a:latin typeface="Georgia" panose="02040502050405020303" pitchFamily="18" charset="0"/>
            </a:endParaRPr>
          </a:p>
          <a:p>
            <a:pPr algn="just" defTabSz="711200">
              <a:lnSpc>
                <a:spcPct val="90000"/>
              </a:lnSpc>
              <a:spcBef>
                <a:spcPct val="0"/>
              </a:spcBef>
              <a:spcAft>
                <a:spcPct val="35000"/>
              </a:spcAft>
            </a:pPr>
            <a:r>
              <a:rPr lang="en-US">
                <a:latin typeface="Georgia"/>
              </a:rPr>
              <a:t>Conducting a tract level analysis will help to understand factors influencing average bookings, which will address concerns and optimize the Airbnb platform for both hosts and guests. </a:t>
            </a:r>
          </a:p>
          <a:p>
            <a:endParaRPr lang="en-IN" b="1" u="sng">
              <a:latin typeface="Georgia" panose="02040502050405020303" pitchFamily="18" charset="0"/>
            </a:endParaRPr>
          </a:p>
        </p:txBody>
      </p:sp>
      <p:pic>
        <p:nvPicPr>
          <p:cNvPr id="27" name="Picture 26">
            <a:extLst>
              <a:ext uri="{FF2B5EF4-FFF2-40B4-BE49-F238E27FC236}">
                <a16:creationId xmlns:a16="http://schemas.microsoft.com/office/drawing/2014/main" id="{F8B8EBF5-7EF2-470F-CFC8-ABAA6DFD054F}"/>
              </a:ext>
            </a:extLst>
          </p:cNvPr>
          <p:cNvPicPr>
            <a:picLocks noChangeAspect="1"/>
          </p:cNvPicPr>
          <p:nvPr/>
        </p:nvPicPr>
        <p:blipFill>
          <a:blip r:embed="rId4"/>
          <a:stretch>
            <a:fillRect/>
          </a:stretch>
        </p:blipFill>
        <p:spPr>
          <a:xfrm>
            <a:off x="6096000" y="3350136"/>
            <a:ext cx="947057" cy="1369758"/>
          </a:xfrm>
          <a:prstGeom prst="rect">
            <a:avLst/>
          </a:prstGeom>
        </p:spPr>
      </p:pic>
      <p:pic>
        <p:nvPicPr>
          <p:cNvPr id="29" name="Picture 28">
            <a:extLst>
              <a:ext uri="{FF2B5EF4-FFF2-40B4-BE49-F238E27FC236}">
                <a16:creationId xmlns:a16="http://schemas.microsoft.com/office/drawing/2014/main" id="{D7386C72-6C35-5B3E-5852-E0FF432E95DE}"/>
              </a:ext>
            </a:extLst>
          </p:cNvPr>
          <p:cNvPicPr>
            <a:picLocks noChangeAspect="1"/>
          </p:cNvPicPr>
          <p:nvPr/>
        </p:nvPicPr>
        <p:blipFill>
          <a:blip r:embed="rId5"/>
          <a:stretch>
            <a:fillRect/>
          </a:stretch>
        </p:blipFill>
        <p:spPr>
          <a:xfrm>
            <a:off x="293914" y="3360669"/>
            <a:ext cx="1099457" cy="2730640"/>
          </a:xfrm>
          <a:prstGeom prst="rect">
            <a:avLst/>
          </a:prstGeom>
        </p:spPr>
      </p:pic>
    </p:spTree>
    <p:extLst>
      <p:ext uri="{BB962C8B-B14F-4D97-AF65-F5344CB8AC3E}">
        <p14:creationId xmlns:p14="http://schemas.microsoft.com/office/powerpoint/2010/main" val="1681363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3E49-68A0-1891-B05A-118AB7F053D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912E86B-1795-7F1D-3F61-60F3207FED6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F544E16-0A5D-75AB-6BD5-D41A3163DF42}"/>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B966E6C-FFCB-88F4-7709-83ACE21254BF}"/>
              </a:ext>
            </a:extLst>
          </p:cNvPr>
          <p:cNvSpPr txBox="1"/>
          <p:nvPr/>
        </p:nvSpPr>
        <p:spPr>
          <a:xfrm>
            <a:off x="981307" y="240168"/>
            <a:ext cx="11210694" cy="615553"/>
          </a:xfrm>
          <a:prstGeom prst="rect">
            <a:avLst/>
          </a:prstGeom>
          <a:noFill/>
        </p:spPr>
        <p:txBody>
          <a:bodyPr wrap="square" lIns="91440" tIns="45720" rIns="91440" bIns="45720" rtlCol="0" anchor="t">
            <a:spAutoFit/>
          </a:bodyPr>
          <a:lstStyle/>
          <a:p>
            <a:r>
              <a:rPr lang="en-IN" sz="3400" b="1">
                <a:solidFill>
                  <a:schemeClr val="bg1"/>
                </a:solidFill>
                <a:latin typeface="Georgia"/>
              </a:rPr>
              <a:t>Part II: Project Management Principles</a:t>
            </a:r>
            <a:endParaRPr lang="en-US">
              <a:solidFill>
                <a:schemeClr val="bg1"/>
              </a:solidFill>
            </a:endParaRPr>
          </a:p>
        </p:txBody>
      </p:sp>
      <p:grpSp>
        <p:nvGrpSpPr>
          <p:cNvPr id="34" name="Group 96">
            <a:extLst>
              <a:ext uri="{FF2B5EF4-FFF2-40B4-BE49-F238E27FC236}">
                <a16:creationId xmlns:a16="http://schemas.microsoft.com/office/drawing/2014/main" id="{07A2DA94-B879-0B9D-CB53-5C608F49A24B}"/>
              </a:ext>
            </a:extLst>
          </p:cNvPr>
          <p:cNvGrpSpPr/>
          <p:nvPr/>
        </p:nvGrpSpPr>
        <p:grpSpPr>
          <a:xfrm>
            <a:off x="3325586" y="1257299"/>
            <a:ext cx="5540828" cy="5263244"/>
            <a:chOff x="6218560" y="5293096"/>
            <a:chExt cx="1560512" cy="1439863"/>
          </a:xfrm>
        </p:grpSpPr>
        <p:sp>
          <p:nvSpPr>
            <p:cNvPr id="35" name="Freeform 37">
              <a:extLst>
                <a:ext uri="{FF2B5EF4-FFF2-40B4-BE49-F238E27FC236}">
                  <a16:creationId xmlns:a16="http://schemas.microsoft.com/office/drawing/2014/main" id="{49E833CF-EE8F-AF16-18A0-B2EB227EEB87}"/>
                </a:ext>
              </a:extLst>
            </p:cNvPr>
            <p:cNvSpPr>
              <a:spLocks/>
            </p:cNvSpPr>
            <p:nvPr/>
          </p:nvSpPr>
          <p:spPr bwMode="gray">
            <a:xfrm>
              <a:off x="6797997" y="6290046"/>
              <a:ext cx="566738" cy="365125"/>
            </a:xfrm>
            <a:custGeom>
              <a:avLst/>
              <a:gdLst>
                <a:gd name="T0" fmla="*/ 864724648 w 212"/>
                <a:gd name="T1" fmla="*/ 0 h 148"/>
                <a:gd name="T2" fmla="*/ 207247021 w 212"/>
                <a:gd name="T3" fmla="*/ 0 h 148"/>
                <a:gd name="T4" fmla="*/ 14294096 w 212"/>
                <a:gd name="T5" fmla="*/ 839920683 h 148"/>
                <a:gd name="T6" fmla="*/ 535987130 w 212"/>
                <a:gd name="T7" fmla="*/ 900785515 h 148"/>
                <a:gd name="T8" fmla="*/ 1515056650 w 212"/>
                <a:gd name="T9" fmla="*/ 663417357 h 148"/>
                <a:gd name="T10" fmla="*/ 864724648 w 212"/>
                <a:gd name="T11" fmla="*/ 0 h 148"/>
                <a:gd name="T12" fmla="*/ 0 60000 65536"/>
                <a:gd name="T13" fmla="*/ 0 60000 65536"/>
                <a:gd name="T14" fmla="*/ 0 60000 65536"/>
                <a:gd name="T15" fmla="*/ 0 60000 65536"/>
                <a:gd name="T16" fmla="*/ 0 60000 65536"/>
                <a:gd name="T17" fmla="*/ 0 60000 65536"/>
                <a:gd name="T18" fmla="*/ 0 w 212"/>
                <a:gd name="T19" fmla="*/ 0 h 148"/>
                <a:gd name="T20" fmla="*/ 212 w 212"/>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12" h="148">
                  <a:moveTo>
                    <a:pt x="121" y="0"/>
                  </a:moveTo>
                  <a:cubicBezTo>
                    <a:pt x="91" y="12"/>
                    <a:pt x="57" y="12"/>
                    <a:pt x="29" y="0"/>
                  </a:cubicBezTo>
                  <a:cubicBezTo>
                    <a:pt x="8" y="44"/>
                    <a:pt x="0" y="92"/>
                    <a:pt x="2" y="138"/>
                  </a:cubicBezTo>
                  <a:cubicBezTo>
                    <a:pt x="25" y="145"/>
                    <a:pt x="49" y="148"/>
                    <a:pt x="75" y="148"/>
                  </a:cubicBezTo>
                  <a:cubicBezTo>
                    <a:pt x="125" y="148"/>
                    <a:pt x="173" y="134"/>
                    <a:pt x="212" y="109"/>
                  </a:cubicBezTo>
                  <a:cubicBezTo>
                    <a:pt x="175" y="81"/>
                    <a:pt x="143" y="44"/>
                    <a:pt x="121" y="0"/>
                  </a:cubicBezTo>
                  <a:close/>
                </a:path>
              </a:pathLst>
            </a:custGeom>
            <a:solidFill>
              <a:srgbClr val="EB8C00">
                <a:alpha val="60000"/>
              </a:srgbClr>
            </a:solidFill>
            <a:ln w="9525">
              <a:noFill/>
              <a:miter lim="800000"/>
              <a:headEnd/>
              <a:tailEnd/>
            </a:ln>
          </p:spPr>
          <p:txBody>
            <a:bodyPr/>
            <a:lstStyle/>
            <a:p>
              <a:pPr defTabSz="829361">
                <a:defRPr/>
              </a:pPr>
              <a:endParaRPr lang="en-GB" sz="1633" kern="0">
                <a:solidFill>
                  <a:sysClr val="windowText" lastClr="000000"/>
                </a:solidFill>
              </a:endParaRPr>
            </a:p>
          </p:txBody>
        </p:sp>
        <p:sp>
          <p:nvSpPr>
            <p:cNvPr id="36" name="Freeform 38">
              <a:extLst>
                <a:ext uri="{FF2B5EF4-FFF2-40B4-BE49-F238E27FC236}">
                  <a16:creationId xmlns:a16="http://schemas.microsoft.com/office/drawing/2014/main" id="{1D25F6C2-2689-D281-B09A-6F7D9DFA8D57}"/>
                </a:ext>
              </a:extLst>
            </p:cNvPr>
            <p:cNvSpPr>
              <a:spLocks/>
            </p:cNvSpPr>
            <p:nvPr/>
          </p:nvSpPr>
          <p:spPr bwMode="gray">
            <a:xfrm>
              <a:off x="6355085" y="6096371"/>
              <a:ext cx="485775" cy="522288"/>
            </a:xfrm>
            <a:custGeom>
              <a:avLst/>
              <a:gdLst>
                <a:gd name="T0" fmla="*/ 1289493621 w 183"/>
                <a:gd name="T1" fmla="*/ 443067777 h 212"/>
                <a:gd name="T2" fmla="*/ 965359697 w 183"/>
                <a:gd name="T3" fmla="*/ 163875281 h 212"/>
                <a:gd name="T4" fmla="*/ 880800366 w 183"/>
                <a:gd name="T5" fmla="*/ 0 h 212"/>
                <a:gd name="T6" fmla="*/ 0 w 183"/>
                <a:gd name="T7" fmla="*/ 394514716 h 212"/>
                <a:gd name="T8" fmla="*/ 1085146994 w 183"/>
                <a:gd name="T9" fmla="*/ 1286720480 h 212"/>
                <a:gd name="T10" fmla="*/ 1289493621 w 183"/>
                <a:gd name="T11" fmla="*/ 443067777 h 212"/>
                <a:gd name="T12" fmla="*/ 0 60000 65536"/>
                <a:gd name="T13" fmla="*/ 0 60000 65536"/>
                <a:gd name="T14" fmla="*/ 0 60000 65536"/>
                <a:gd name="T15" fmla="*/ 0 60000 65536"/>
                <a:gd name="T16" fmla="*/ 0 60000 65536"/>
                <a:gd name="T17" fmla="*/ 0 60000 65536"/>
                <a:gd name="T18" fmla="*/ 0 w 183"/>
                <a:gd name="T19" fmla="*/ 0 h 212"/>
                <a:gd name="T20" fmla="*/ 183 w 183"/>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83" h="212">
                  <a:moveTo>
                    <a:pt x="183" y="73"/>
                  </a:moveTo>
                  <a:cubicBezTo>
                    <a:pt x="164" y="62"/>
                    <a:pt x="148" y="47"/>
                    <a:pt x="137" y="27"/>
                  </a:cubicBezTo>
                  <a:cubicBezTo>
                    <a:pt x="132" y="18"/>
                    <a:pt x="128" y="9"/>
                    <a:pt x="125" y="0"/>
                  </a:cubicBezTo>
                  <a:cubicBezTo>
                    <a:pt x="77" y="12"/>
                    <a:pt x="35" y="35"/>
                    <a:pt x="0" y="65"/>
                  </a:cubicBezTo>
                  <a:cubicBezTo>
                    <a:pt x="28" y="134"/>
                    <a:pt x="85" y="187"/>
                    <a:pt x="154" y="212"/>
                  </a:cubicBezTo>
                  <a:cubicBezTo>
                    <a:pt x="153" y="165"/>
                    <a:pt x="162" y="118"/>
                    <a:pt x="183" y="73"/>
                  </a:cubicBezTo>
                  <a:close/>
                </a:path>
              </a:pathLst>
            </a:custGeom>
            <a:solidFill>
              <a:schemeClr val="accent4"/>
            </a:solidFill>
            <a:ln w="9525">
              <a:noFill/>
              <a:miter lim="800000"/>
              <a:headEnd/>
              <a:tailEnd/>
            </a:ln>
          </p:spPr>
          <p:txBody>
            <a:bodyPr/>
            <a:lstStyle/>
            <a:p>
              <a:pPr defTabSz="829361">
                <a:defRPr/>
              </a:pPr>
              <a:endParaRPr lang="en-GB" sz="1633" kern="0">
                <a:solidFill>
                  <a:sysClr val="windowText" lastClr="000000"/>
                </a:solidFill>
              </a:endParaRPr>
            </a:p>
          </p:txBody>
        </p:sp>
        <p:sp>
          <p:nvSpPr>
            <p:cNvPr id="37" name="Freeform 39">
              <a:extLst>
                <a:ext uri="{FF2B5EF4-FFF2-40B4-BE49-F238E27FC236}">
                  <a16:creationId xmlns:a16="http://schemas.microsoft.com/office/drawing/2014/main" id="{4AB27489-8BFF-1988-E21D-46619974947C}"/>
                </a:ext>
              </a:extLst>
            </p:cNvPr>
            <p:cNvSpPr>
              <a:spLocks/>
            </p:cNvSpPr>
            <p:nvPr/>
          </p:nvSpPr>
          <p:spPr bwMode="gray">
            <a:xfrm>
              <a:off x="7263135" y="5561384"/>
              <a:ext cx="431800" cy="523875"/>
            </a:xfrm>
            <a:custGeom>
              <a:avLst/>
              <a:gdLst>
                <a:gd name="T0" fmla="*/ 0 w 162"/>
                <a:gd name="T1" fmla="*/ 689606532 h 213"/>
                <a:gd name="T2" fmla="*/ 42628250 w 162"/>
                <a:gd name="T3" fmla="*/ 744047705 h 213"/>
                <a:gd name="T4" fmla="*/ 142091508 w 162"/>
                <a:gd name="T5" fmla="*/ 1227982632 h 213"/>
                <a:gd name="T6" fmla="*/ 1143830106 w 162"/>
                <a:gd name="T7" fmla="*/ 1203786008 h 213"/>
                <a:gd name="T8" fmla="*/ 1150933480 w 162"/>
                <a:gd name="T9" fmla="*/ 1106999515 h 213"/>
                <a:gd name="T10" fmla="*/ 610988940 w 162"/>
                <a:gd name="T11" fmla="*/ 0 h 213"/>
                <a:gd name="T12" fmla="*/ 0 w 162"/>
                <a:gd name="T13" fmla="*/ 689606532 h 213"/>
                <a:gd name="T14" fmla="*/ 0 60000 65536"/>
                <a:gd name="T15" fmla="*/ 0 60000 65536"/>
                <a:gd name="T16" fmla="*/ 0 60000 65536"/>
                <a:gd name="T17" fmla="*/ 0 60000 65536"/>
                <a:gd name="T18" fmla="*/ 0 60000 65536"/>
                <a:gd name="T19" fmla="*/ 0 60000 65536"/>
                <a:gd name="T20" fmla="*/ 0 60000 65536"/>
                <a:gd name="T21" fmla="*/ 0 w 162"/>
                <a:gd name="T22" fmla="*/ 0 h 213"/>
                <a:gd name="T23" fmla="*/ 162 w 162"/>
                <a:gd name="T24" fmla="*/ 213 h 2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213">
                  <a:moveTo>
                    <a:pt x="0" y="114"/>
                  </a:moveTo>
                  <a:cubicBezTo>
                    <a:pt x="2" y="117"/>
                    <a:pt x="4" y="120"/>
                    <a:pt x="6" y="123"/>
                  </a:cubicBezTo>
                  <a:cubicBezTo>
                    <a:pt x="20" y="148"/>
                    <a:pt x="25" y="176"/>
                    <a:pt x="20" y="203"/>
                  </a:cubicBezTo>
                  <a:cubicBezTo>
                    <a:pt x="69" y="213"/>
                    <a:pt x="117" y="211"/>
                    <a:pt x="161" y="199"/>
                  </a:cubicBezTo>
                  <a:cubicBezTo>
                    <a:pt x="161" y="194"/>
                    <a:pt x="162" y="189"/>
                    <a:pt x="162" y="183"/>
                  </a:cubicBezTo>
                  <a:cubicBezTo>
                    <a:pt x="162" y="112"/>
                    <a:pt x="133" y="47"/>
                    <a:pt x="86" y="0"/>
                  </a:cubicBezTo>
                  <a:cubicBezTo>
                    <a:pt x="67" y="43"/>
                    <a:pt x="38" y="82"/>
                    <a:pt x="0" y="114"/>
                  </a:cubicBezTo>
                  <a:close/>
                </a:path>
              </a:pathLst>
            </a:custGeom>
            <a:solidFill>
              <a:schemeClr val="accent1"/>
            </a:solidFill>
            <a:ln w="9525">
              <a:noFill/>
              <a:miter lim="800000"/>
              <a:headEnd/>
              <a:tailEnd/>
            </a:ln>
          </p:spPr>
          <p:txBody>
            <a:bodyPr/>
            <a:lstStyle/>
            <a:p>
              <a:pPr defTabSz="829361">
                <a:defRPr/>
              </a:pPr>
              <a:endParaRPr lang="en-GB" sz="1633" kern="0">
                <a:solidFill>
                  <a:sysClr val="windowText" lastClr="000000"/>
                </a:solidFill>
              </a:endParaRPr>
            </a:p>
          </p:txBody>
        </p:sp>
        <p:sp>
          <p:nvSpPr>
            <p:cNvPr id="38" name="Freeform 40">
              <a:extLst>
                <a:ext uri="{FF2B5EF4-FFF2-40B4-BE49-F238E27FC236}">
                  <a16:creationId xmlns:a16="http://schemas.microsoft.com/office/drawing/2014/main" id="{03F50ADB-FCEE-47C4-8259-C12BCAEEE640}"/>
                </a:ext>
              </a:extLst>
            </p:cNvPr>
            <p:cNvSpPr>
              <a:spLocks/>
            </p:cNvSpPr>
            <p:nvPr/>
          </p:nvSpPr>
          <p:spPr bwMode="gray">
            <a:xfrm>
              <a:off x="6413822" y="5380409"/>
              <a:ext cx="566738" cy="431800"/>
            </a:xfrm>
            <a:custGeom>
              <a:avLst/>
              <a:gdLst>
                <a:gd name="T0" fmla="*/ 1125648108 w 213"/>
                <a:gd name="T1" fmla="*/ 920941065 h 176"/>
                <a:gd name="T2" fmla="*/ 1507943710 w 213"/>
                <a:gd name="T3" fmla="*/ 818614314 h 176"/>
                <a:gd name="T4" fmla="*/ 1253078977 w 213"/>
                <a:gd name="T5" fmla="*/ 0 h 176"/>
                <a:gd name="T6" fmla="*/ 0 w 213"/>
                <a:gd name="T7" fmla="*/ 704248689 h 176"/>
                <a:gd name="T8" fmla="*/ 920340009 w 213"/>
                <a:gd name="T9" fmla="*/ 1059381985 h 176"/>
                <a:gd name="T10" fmla="*/ 1125648108 w 213"/>
                <a:gd name="T11" fmla="*/ 920941065 h 176"/>
                <a:gd name="T12" fmla="*/ 0 60000 65536"/>
                <a:gd name="T13" fmla="*/ 0 60000 65536"/>
                <a:gd name="T14" fmla="*/ 0 60000 65536"/>
                <a:gd name="T15" fmla="*/ 0 60000 65536"/>
                <a:gd name="T16" fmla="*/ 0 60000 65536"/>
                <a:gd name="T17" fmla="*/ 0 60000 65536"/>
                <a:gd name="T18" fmla="*/ 0 w 213"/>
                <a:gd name="T19" fmla="*/ 0 h 176"/>
                <a:gd name="T20" fmla="*/ 213 w 213"/>
                <a:gd name="T21" fmla="*/ 176 h 176"/>
              </a:gdLst>
              <a:ahLst/>
              <a:cxnLst>
                <a:cxn ang="T12">
                  <a:pos x="T0" y="T1"/>
                </a:cxn>
                <a:cxn ang="T13">
                  <a:pos x="T2" y="T3"/>
                </a:cxn>
                <a:cxn ang="T14">
                  <a:pos x="T4" y="T5"/>
                </a:cxn>
                <a:cxn ang="T15">
                  <a:pos x="T6" y="T7"/>
                </a:cxn>
                <a:cxn ang="T16">
                  <a:pos x="T8" y="T9"/>
                </a:cxn>
                <a:cxn ang="T17">
                  <a:pos x="T10" y="T11"/>
                </a:cxn>
              </a:cxnLst>
              <a:rect l="T18" t="T19" r="T20" b="T21"/>
              <a:pathLst>
                <a:path w="213" h="176">
                  <a:moveTo>
                    <a:pt x="159" y="153"/>
                  </a:moveTo>
                  <a:cubicBezTo>
                    <a:pt x="176" y="143"/>
                    <a:pt x="194" y="137"/>
                    <a:pt x="213" y="136"/>
                  </a:cubicBezTo>
                  <a:cubicBezTo>
                    <a:pt x="212" y="87"/>
                    <a:pt x="199" y="41"/>
                    <a:pt x="177" y="0"/>
                  </a:cubicBezTo>
                  <a:cubicBezTo>
                    <a:pt x="103" y="12"/>
                    <a:pt x="39" y="56"/>
                    <a:pt x="0" y="117"/>
                  </a:cubicBezTo>
                  <a:cubicBezTo>
                    <a:pt x="46" y="126"/>
                    <a:pt x="90" y="146"/>
                    <a:pt x="130" y="176"/>
                  </a:cubicBezTo>
                  <a:cubicBezTo>
                    <a:pt x="138" y="167"/>
                    <a:pt x="148" y="159"/>
                    <a:pt x="159" y="153"/>
                  </a:cubicBezTo>
                  <a:close/>
                </a:path>
              </a:pathLst>
            </a:custGeom>
            <a:solidFill>
              <a:schemeClr val="accent5"/>
            </a:solidFill>
            <a:ln w="9525">
              <a:noFill/>
              <a:miter lim="800000"/>
              <a:headEnd/>
              <a:tailEnd/>
            </a:ln>
          </p:spPr>
          <p:txBody>
            <a:bodyPr/>
            <a:lstStyle/>
            <a:p>
              <a:pPr defTabSz="829361">
                <a:defRPr/>
              </a:pPr>
              <a:endParaRPr lang="en-GB" sz="1633" kern="0">
                <a:solidFill>
                  <a:sysClr val="windowText" lastClr="000000"/>
                </a:solidFill>
              </a:endParaRPr>
            </a:p>
          </p:txBody>
        </p:sp>
        <p:sp>
          <p:nvSpPr>
            <p:cNvPr id="39" name="Freeform 41">
              <a:extLst>
                <a:ext uri="{FF2B5EF4-FFF2-40B4-BE49-F238E27FC236}">
                  <a16:creationId xmlns:a16="http://schemas.microsoft.com/office/drawing/2014/main" id="{739C3101-C51D-4552-219B-77A829DD8E04}"/>
                </a:ext>
              </a:extLst>
            </p:cNvPr>
            <p:cNvSpPr>
              <a:spLocks/>
            </p:cNvSpPr>
            <p:nvPr/>
          </p:nvSpPr>
          <p:spPr bwMode="gray">
            <a:xfrm>
              <a:off x="7156772" y="6088434"/>
              <a:ext cx="530225" cy="447675"/>
            </a:xfrm>
            <a:custGeom>
              <a:avLst/>
              <a:gdLst>
                <a:gd name="T0" fmla="*/ 400622147 w 200"/>
                <a:gd name="T1" fmla="*/ 18150514 h 182"/>
                <a:gd name="T2" fmla="*/ 7028133 w 200"/>
                <a:gd name="T3" fmla="*/ 453777648 h 182"/>
                <a:gd name="T4" fmla="*/ 0 w 200"/>
                <a:gd name="T5" fmla="*/ 453777648 h 182"/>
                <a:gd name="T6" fmla="*/ 639589179 w 200"/>
                <a:gd name="T7" fmla="*/ 1101169749 h 182"/>
                <a:gd name="T8" fmla="*/ 1405692987 w 200"/>
                <a:gd name="T9" fmla="*/ 0 h 182"/>
                <a:gd name="T10" fmla="*/ 400622147 w 200"/>
                <a:gd name="T11" fmla="*/ 18150514 h 182"/>
                <a:gd name="T12" fmla="*/ 0 60000 65536"/>
                <a:gd name="T13" fmla="*/ 0 60000 65536"/>
                <a:gd name="T14" fmla="*/ 0 60000 65536"/>
                <a:gd name="T15" fmla="*/ 0 60000 65536"/>
                <a:gd name="T16" fmla="*/ 0 60000 65536"/>
                <a:gd name="T17" fmla="*/ 0 60000 65536"/>
                <a:gd name="T18" fmla="*/ 0 w 200"/>
                <a:gd name="T19" fmla="*/ 0 h 182"/>
                <a:gd name="T20" fmla="*/ 200 w 200"/>
                <a:gd name="T21" fmla="*/ 182 h 182"/>
              </a:gdLst>
              <a:ahLst/>
              <a:cxnLst>
                <a:cxn ang="T12">
                  <a:pos x="T0" y="T1"/>
                </a:cxn>
                <a:cxn ang="T13">
                  <a:pos x="T2" y="T3"/>
                </a:cxn>
                <a:cxn ang="T14">
                  <a:pos x="T4" y="T5"/>
                </a:cxn>
                <a:cxn ang="T15">
                  <a:pos x="T6" y="T7"/>
                </a:cxn>
                <a:cxn ang="T16">
                  <a:pos x="T8" y="T9"/>
                </a:cxn>
                <a:cxn ang="T17">
                  <a:pos x="T10" y="T11"/>
                </a:cxn>
              </a:cxnLst>
              <a:rect l="T18" t="T19" r="T20" b="T21"/>
              <a:pathLst>
                <a:path w="200" h="182">
                  <a:moveTo>
                    <a:pt x="57" y="3"/>
                  </a:moveTo>
                  <a:cubicBezTo>
                    <a:pt x="49" y="32"/>
                    <a:pt x="30" y="58"/>
                    <a:pt x="1" y="75"/>
                  </a:cubicBezTo>
                  <a:cubicBezTo>
                    <a:pt x="1" y="75"/>
                    <a:pt x="0" y="75"/>
                    <a:pt x="0" y="75"/>
                  </a:cubicBezTo>
                  <a:cubicBezTo>
                    <a:pt x="22" y="119"/>
                    <a:pt x="54" y="155"/>
                    <a:pt x="91" y="182"/>
                  </a:cubicBezTo>
                  <a:cubicBezTo>
                    <a:pt x="150" y="141"/>
                    <a:pt x="191" y="75"/>
                    <a:pt x="200" y="0"/>
                  </a:cubicBezTo>
                  <a:cubicBezTo>
                    <a:pt x="155" y="12"/>
                    <a:pt x="106" y="13"/>
                    <a:pt x="57" y="3"/>
                  </a:cubicBezTo>
                  <a:close/>
                </a:path>
              </a:pathLst>
            </a:custGeom>
            <a:solidFill>
              <a:srgbClr val="EB8C00"/>
            </a:solidFill>
            <a:ln w="9525">
              <a:noFill/>
              <a:miter lim="800000"/>
              <a:headEnd/>
              <a:tailEnd/>
            </a:ln>
          </p:spPr>
          <p:txBody>
            <a:bodyPr/>
            <a:lstStyle/>
            <a:p>
              <a:pPr defTabSz="829361">
                <a:defRPr/>
              </a:pPr>
              <a:endParaRPr lang="en-GB" sz="1633" kern="0">
                <a:solidFill>
                  <a:sysClr val="windowText" lastClr="000000"/>
                </a:solidFill>
              </a:endParaRPr>
            </a:p>
          </p:txBody>
        </p:sp>
        <p:sp>
          <p:nvSpPr>
            <p:cNvPr id="40" name="Freeform 42">
              <a:extLst>
                <a:ext uri="{FF2B5EF4-FFF2-40B4-BE49-F238E27FC236}">
                  <a16:creationId xmlns:a16="http://schemas.microsoft.com/office/drawing/2014/main" id="{D05C7CCB-FB90-BEB0-740D-CE73547A341B}"/>
                </a:ext>
              </a:extLst>
            </p:cNvPr>
            <p:cNvSpPr>
              <a:spLocks/>
            </p:cNvSpPr>
            <p:nvPr/>
          </p:nvSpPr>
          <p:spPr bwMode="gray">
            <a:xfrm>
              <a:off x="6926585" y="5372471"/>
              <a:ext cx="536575" cy="439738"/>
            </a:xfrm>
            <a:custGeom>
              <a:avLst/>
              <a:gdLst>
                <a:gd name="T0" fmla="*/ 832607758 w 202"/>
                <a:gd name="T1" fmla="*/ 1080276523 h 179"/>
                <a:gd name="T2" fmla="*/ 1425310781 w 202"/>
                <a:gd name="T3" fmla="*/ 404350162 h 179"/>
                <a:gd name="T4" fmla="*/ 197568532 w 202"/>
                <a:gd name="T5" fmla="*/ 0 h 179"/>
                <a:gd name="T6" fmla="*/ 0 w 202"/>
                <a:gd name="T7" fmla="*/ 6035957 h 179"/>
                <a:gd name="T8" fmla="*/ 246959980 w 202"/>
                <a:gd name="T9" fmla="*/ 844908682 h 179"/>
                <a:gd name="T10" fmla="*/ 832607758 w 202"/>
                <a:gd name="T11" fmla="*/ 1080276523 h 179"/>
                <a:gd name="T12" fmla="*/ 0 60000 65536"/>
                <a:gd name="T13" fmla="*/ 0 60000 65536"/>
                <a:gd name="T14" fmla="*/ 0 60000 65536"/>
                <a:gd name="T15" fmla="*/ 0 60000 65536"/>
                <a:gd name="T16" fmla="*/ 0 60000 65536"/>
                <a:gd name="T17" fmla="*/ 0 60000 65536"/>
                <a:gd name="T18" fmla="*/ 0 w 202"/>
                <a:gd name="T19" fmla="*/ 0 h 179"/>
                <a:gd name="T20" fmla="*/ 202 w 202"/>
                <a:gd name="T21" fmla="*/ 179 h 179"/>
              </a:gdLst>
              <a:ahLst/>
              <a:cxnLst>
                <a:cxn ang="T12">
                  <a:pos x="T0" y="T1"/>
                </a:cxn>
                <a:cxn ang="T13">
                  <a:pos x="T2" y="T3"/>
                </a:cxn>
                <a:cxn ang="T14">
                  <a:pos x="T4" y="T5"/>
                </a:cxn>
                <a:cxn ang="T15">
                  <a:pos x="T6" y="T7"/>
                </a:cxn>
                <a:cxn ang="T16">
                  <a:pos x="T8" y="T9"/>
                </a:cxn>
                <a:cxn ang="T17">
                  <a:pos x="T10" y="T11"/>
                </a:cxn>
              </a:cxnLst>
              <a:rect l="T18" t="T19" r="T20" b="T21"/>
              <a:pathLst>
                <a:path w="202" h="179">
                  <a:moveTo>
                    <a:pt x="118" y="179"/>
                  </a:moveTo>
                  <a:cubicBezTo>
                    <a:pt x="156" y="148"/>
                    <a:pt x="184" y="109"/>
                    <a:pt x="202" y="67"/>
                  </a:cubicBezTo>
                  <a:cubicBezTo>
                    <a:pt x="156" y="25"/>
                    <a:pt x="95" y="0"/>
                    <a:pt x="28" y="0"/>
                  </a:cubicBezTo>
                  <a:cubicBezTo>
                    <a:pt x="19" y="0"/>
                    <a:pt x="9" y="0"/>
                    <a:pt x="0" y="1"/>
                  </a:cubicBezTo>
                  <a:cubicBezTo>
                    <a:pt x="22" y="43"/>
                    <a:pt x="34" y="90"/>
                    <a:pt x="35" y="140"/>
                  </a:cubicBezTo>
                  <a:cubicBezTo>
                    <a:pt x="66" y="141"/>
                    <a:pt x="96" y="155"/>
                    <a:pt x="118" y="179"/>
                  </a:cubicBezTo>
                  <a:close/>
                </a:path>
              </a:pathLst>
            </a:custGeom>
            <a:solidFill>
              <a:schemeClr val="accent3"/>
            </a:solidFill>
            <a:ln w="9525">
              <a:noFill/>
              <a:miter lim="800000"/>
              <a:headEnd/>
              <a:tailEnd/>
            </a:ln>
          </p:spPr>
          <p:txBody>
            <a:bodyPr/>
            <a:lstStyle/>
            <a:p>
              <a:pPr defTabSz="829361">
                <a:defRPr/>
              </a:pPr>
              <a:endParaRPr lang="en-GB" sz="1633" kern="0">
                <a:solidFill>
                  <a:sysClr val="windowText" lastClr="000000"/>
                </a:solidFill>
              </a:endParaRPr>
            </a:p>
          </p:txBody>
        </p:sp>
        <p:sp>
          <p:nvSpPr>
            <p:cNvPr id="41" name="Freeform 43">
              <a:extLst>
                <a:ext uri="{FF2B5EF4-FFF2-40B4-BE49-F238E27FC236}">
                  <a16:creationId xmlns:a16="http://schemas.microsoft.com/office/drawing/2014/main" id="{9DADC839-E7CC-77C4-8FE9-0BD27B8C62EF}"/>
                </a:ext>
              </a:extLst>
            </p:cNvPr>
            <p:cNvSpPr>
              <a:spLocks/>
            </p:cNvSpPr>
            <p:nvPr/>
          </p:nvSpPr>
          <p:spPr bwMode="gray">
            <a:xfrm>
              <a:off x="6302697" y="5699496"/>
              <a:ext cx="431800" cy="522288"/>
            </a:xfrm>
            <a:custGeom>
              <a:avLst/>
              <a:gdLst>
                <a:gd name="T0" fmla="*/ 1150933480 w 162"/>
                <a:gd name="T1" fmla="*/ 345956727 h 212"/>
                <a:gd name="T2" fmla="*/ 234448737 w 162"/>
                <a:gd name="T3" fmla="*/ 0 h 212"/>
                <a:gd name="T4" fmla="*/ 0 w 162"/>
                <a:gd name="T5" fmla="*/ 770818338 h 212"/>
                <a:gd name="T6" fmla="*/ 99463268 w 162"/>
                <a:gd name="T7" fmla="*/ 1286720480 h 212"/>
                <a:gd name="T8" fmla="*/ 1001738640 w 162"/>
                <a:gd name="T9" fmla="*/ 892208382 h 212"/>
                <a:gd name="T10" fmla="*/ 1150933480 w 162"/>
                <a:gd name="T11" fmla="*/ 345956727 h 212"/>
                <a:gd name="T12" fmla="*/ 0 60000 65536"/>
                <a:gd name="T13" fmla="*/ 0 60000 65536"/>
                <a:gd name="T14" fmla="*/ 0 60000 65536"/>
                <a:gd name="T15" fmla="*/ 0 60000 65536"/>
                <a:gd name="T16" fmla="*/ 0 60000 65536"/>
                <a:gd name="T17" fmla="*/ 0 60000 65536"/>
                <a:gd name="T18" fmla="*/ 0 w 162"/>
                <a:gd name="T19" fmla="*/ 0 h 212"/>
                <a:gd name="T20" fmla="*/ 162 w 162"/>
                <a:gd name="T21" fmla="*/ 212 h 212"/>
              </a:gdLst>
              <a:ahLst/>
              <a:cxnLst>
                <a:cxn ang="T12">
                  <a:pos x="T0" y="T1"/>
                </a:cxn>
                <a:cxn ang="T13">
                  <a:pos x="T2" y="T3"/>
                </a:cxn>
                <a:cxn ang="T14">
                  <a:pos x="T4" y="T5"/>
                </a:cxn>
                <a:cxn ang="T15">
                  <a:pos x="T6" y="T7"/>
                </a:cxn>
                <a:cxn ang="T16">
                  <a:pos x="T8" y="T9"/>
                </a:cxn>
                <a:cxn ang="T17">
                  <a:pos x="T10" y="T11"/>
                </a:cxn>
              </a:cxnLst>
              <a:rect l="T18" t="T19" r="T20" b="T21"/>
              <a:pathLst>
                <a:path w="162" h="212">
                  <a:moveTo>
                    <a:pt x="162" y="57"/>
                  </a:moveTo>
                  <a:cubicBezTo>
                    <a:pt x="123" y="27"/>
                    <a:pt x="79" y="8"/>
                    <a:pt x="33" y="0"/>
                  </a:cubicBezTo>
                  <a:cubicBezTo>
                    <a:pt x="12" y="38"/>
                    <a:pt x="0" y="81"/>
                    <a:pt x="0" y="127"/>
                  </a:cubicBezTo>
                  <a:cubicBezTo>
                    <a:pt x="0" y="157"/>
                    <a:pt x="5" y="185"/>
                    <a:pt x="14" y="212"/>
                  </a:cubicBezTo>
                  <a:cubicBezTo>
                    <a:pt x="50" y="182"/>
                    <a:pt x="93" y="159"/>
                    <a:pt x="141" y="147"/>
                  </a:cubicBezTo>
                  <a:cubicBezTo>
                    <a:pt x="136" y="116"/>
                    <a:pt x="143" y="83"/>
                    <a:pt x="162" y="57"/>
                  </a:cubicBezTo>
                  <a:close/>
                </a:path>
              </a:pathLst>
            </a:custGeom>
            <a:solidFill>
              <a:schemeClr val="accent6"/>
            </a:solidFill>
            <a:ln w="9525">
              <a:noFill/>
              <a:miter lim="800000"/>
              <a:headEnd/>
              <a:tailEnd/>
            </a:ln>
          </p:spPr>
          <p:txBody>
            <a:bodyPr/>
            <a:lstStyle/>
            <a:p>
              <a:pPr defTabSz="829361">
                <a:defRPr/>
              </a:pPr>
              <a:endParaRPr lang="en-GB" sz="1633" kern="0">
                <a:solidFill>
                  <a:sysClr val="windowText" lastClr="000000"/>
                </a:solidFill>
              </a:endParaRPr>
            </a:p>
          </p:txBody>
        </p:sp>
        <p:sp>
          <p:nvSpPr>
            <p:cNvPr id="42" name="Freeform 44">
              <a:extLst>
                <a:ext uri="{FF2B5EF4-FFF2-40B4-BE49-F238E27FC236}">
                  <a16:creationId xmlns:a16="http://schemas.microsoft.com/office/drawing/2014/main" id="{F0CDA077-3303-B3DF-2037-F11DCA5ECDBF}"/>
                </a:ext>
              </a:extLst>
            </p:cNvPr>
            <p:cNvSpPr>
              <a:spLocks/>
            </p:cNvSpPr>
            <p:nvPr/>
          </p:nvSpPr>
          <p:spPr bwMode="gray">
            <a:xfrm>
              <a:off x="7491735" y="5480421"/>
              <a:ext cx="287337" cy="569913"/>
            </a:xfrm>
            <a:custGeom>
              <a:avLst/>
              <a:gdLst>
                <a:gd name="T0" fmla="*/ 537958731 w 108"/>
                <a:gd name="T1" fmla="*/ 1303452715 h 232"/>
                <a:gd name="T2" fmla="*/ 530881729 w 108"/>
                <a:gd name="T3" fmla="*/ 1400003813 h 232"/>
                <a:gd name="T4" fmla="*/ 764468187 w 108"/>
                <a:gd name="T5" fmla="*/ 1327590490 h 232"/>
                <a:gd name="T6" fmla="*/ 764468187 w 108"/>
                <a:gd name="T7" fmla="*/ 1303452715 h 232"/>
                <a:gd name="T8" fmla="*/ 92019690 w 108"/>
                <a:gd name="T9" fmla="*/ 0 h 232"/>
                <a:gd name="T10" fmla="*/ 0 w 108"/>
                <a:gd name="T11" fmla="*/ 199137944 h 232"/>
                <a:gd name="T12" fmla="*/ 537958731 w 108"/>
                <a:gd name="T13" fmla="*/ 1303452715 h 232"/>
                <a:gd name="T14" fmla="*/ 0 60000 65536"/>
                <a:gd name="T15" fmla="*/ 0 60000 65536"/>
                <a:gd name="T16" fmla="*/ 0 60000 65536"/>
                <a:gd name="T17" fmla="*/ 0 60000 65536"/>
                <a:gd name="T18" fmla="*/ 0 60000 65536"/>
                <a:gd name="T19" fmla="*/ 0 60000 65536"/>
                <a:gd name="T20" fmla="*/ 0 60000 65536"/>
                <a:gd name="T21" fmla="*/ 0 w 108"/>
                <a:gd name="T22" fmla="*/ 0 h 232"/>
                <a:gd name="T23" fmla="*/ 108 w 108"/>
                <a:gd name="T24" fmla="*/ 232 h 2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232">
                  <a:moveTo>
                    <a:pt x="76" y="216"/>
                  </a:moveTo>
                  <a:cubicBezTo>
                    <a:pt x="76" y="222"/>
                    <a:pt x="75" y="227"/>
                    <a:pt x="75" y="232"/>
                  </a:cubicBezTo>
                  <a:cubicBezTo>
                    <a:pt x="86" y="228"/>
                    <a:pt x="97" y="225"/>
                    <a:pt x="108" y="220"/>
                  </a:cubicBezTo>
                  <a:cubicBezTo>
                    <a:pt x="108" y="219"/>
                    <a:pt x="108" y="218"/>
                    <a:pt x="108" y="216"/>
                  </a:cubicBezTo>
                  <a:cubicBezTo>
                    <a:pt x="108" y="131"/>
                    <a:pt x="71" y="54"/>
                    <a:pt x="13" y="0"/>
                  </a:cubicBezTo>
                  <a:cubicBezTo>
                    <a:pt x="9" y="12"/>
                    <a:pt x="5" y="22"/>
                    <a:pt x="0" y="33"/>
                  </a:cubicBezTo>
                  <a:cubicBezTo>
                    <a:pt x="47" y="80"/>
                    <a:pt x="76" y="145"/>
                    <a:pt x="76" y="216"/>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3" name="Freeform 45">
              <a:extLst>
                <a:ext uri="{FF2B5EF4-FFF2-40B4-BE49-F238E27FC236}">
                  <a16:creationId xmlns:a16="http://schemas.microsoft.com/office/drawing/2014/main" id="{B62E737A-D4F0-E13E-330D-CCC837FA5FEF}"/>
                </a:ext>
              </a:extLst>
            </p:cNvPr>
            <p:cNvSpPr>
              <a:spLocks/>
            </p:cNvSpPr>
            <p:nvPr/>
          </p:nvSpPr>
          <p:spPr bwMode="gray">
            <a:xfrm>
              <a:off x="7398072" y="6061446"/>
              <a:ext cx="377825" cy="520700"/>
            </a:xfrm>
            <a:custGeom>
              <a:avLst/>
              <a:gdLst>
                <a:gd name="T0" fmla="*/ 1005293778 w 142"/>
                <a:gd name="T1" fmla="*/ 0 h 212"/>
                <a:gd name="T2" fmla="*/ 771670313 w 142"/>
                <a:gd name="T3" fmla="*/ 66357320 h 212"/>
                <a:gd name="T4" fmla="*/ 0 w 142"/>
                <a:gd name="T5" fmla="*/ 1164290084 h 212"/>
                <a:gd name="T6" fmla="*/ 205305311 w 142"/>
                <a:gd name="T7" fmla="*/ 1278907911 h 212"/>
                <a:gd name="T8" fmla="*/ 1005293778 w 142"/>
                <a:gd name="T9" fmla="*/ 0 h 212"/>
                <a:gd name="T10" fmla="*/ 0 60000 65536"/>
                <a:gd name="T11" fmla="*/ 0 60000 65536"/>
                <a:gd name="T12" fmla="*/ 0 60000 65536"/>
                <a:gd name="T13" fmla="*/ 0 60000 65536"/>
                <a:gd name="T14" fmla="*/ 0 60000 65536"/>
                <a:gd name="T15" fmla="*/ 0 w 142"/>
                <a:gd name="T16" fmla="*/ 0 h 212"/>
                <a:gd name="T17" fmla="*/ 142 w 142"/>
                <a:gd name="T18" fmla="*/ 212 h 212"/>
              </a:gdLst>
              <a:ahLst/>
              <a:cxnLst>
                <a:cxn ang="T10">
                  <a:pos x="T0" y="T1"/>
                </a:cxn>
                <a:cxn ang="T11">
                  <a:pos x="T2" y="T3"/>
                </a:cxn>
                <a:cxn ang="T12">
                  <a:pos x="T4" y="T5"/>
                </a:cxn>
                <a:cxn ang="T13">
                  <a:pos x="T6" y="T7"/>
                </a:cxn>
                <a:cxn ang="T14">
                  <a:pos x="T8" y="T9"/>
                </a:cxn>
              </a:cxnLst>
              <a:rect l="T15" t="T16" r="T17" b="T18"/>
              <a:pathLst>
                <a:path w="142" h="212">
                  <a:moveTo>
                    <a:pt x="142" y="0"/>
                  </a:moveTo>
                  <a:cubicBezTo>
                    <a:pt x="131" y="4"/>
                    <a:pt x="120" y="8"/>
                    <a:pt x="109" y="11"/>
                  </a:cubicBezTo>
                  <a:cubicBezTo>
                    <a:pt x="100" y="86"/>
                    <a:pt x="59" y="152"/>
                    <a:pt x="0" y="193"/>
                  </a:cubicBezTo>
                  <a:cubicBezTo>
                    <a:pt x="10" y="200"/>
                    <a:pt x="19" y="206"/>
                    <a:pt x="29" y="212"/>
                  </a:cubicBezTo>
                  <a:cubicBezTo>
                    <a:pt x="93" y="162"/>
                    <a:pt x="136" y="86"/>
                    <a:pt x="142" y="0"/>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4" name="Freeform 46">
              <a:extLst>
                <a:ext uri="{FF2B5EF4-FFF2-40B4-BE49-F238E27FC236}">
                  <a16:creationId xmlns:a16="http://schemas.microsoft.com/office/drawing/2014/main" id="{F3FB90DC-19F4-6267-6C7C-320812B223BB}"/>
                </a:ext>
              </a:extLst>
            </p:cNvPr>
            <p:cNvSpPr>
              <a:spLocks/>
            </p:cNvSpPr>
            <p:nvPr/>
          </p:nvSpPr>
          <p:spPr bwMode="gray">
            <a:xfrm>
              <a:off x="6291585" y="6255121"/>
              <a:ext cx="482600" cy="447675"/>
            </a:xfrm>
            <a:custGeom>
              <a:avLst/>
              <a:gdLst>
                <a:gd name="T0" fmla="*/ 168750886 w 182"/>
                <a:gd name="T1" fmla="*/ 0 h 182"/>
                <a:gd name="T2" fmla="*/ 0 w 182"/>
                <a:gd name="T3" fmla="*/ 145209033 h 182"/>
                <a:gd name="T4" fmla="*/ 1279685397 w 182"/>
                <a:gd name="T5" fmla="*/ 1101169749 h 182"/>
                <a:gd name="T6" fmla="*/ 1251559372 w 182"/>
                <a:gd name="T7" fmla="*/ 889407247 h 182"/>
                <a:gd name="T8" fmla="*/ 168750886 w 182"/>
                <a:gd name="T9" fmla="*/ 0 h 182"/>
                <a:gd name="T10" fmla="*/ 0 60000 65536"/>
                <a:gd name="T11" fmla="*/ 0 60000 65536"/>
                <a:gd name="T12" fmla="*/ 0 60000 65536"/>
                <a:gd name="T13" fmla="*/ 0 60000 65536"/>
                <a:gd name="T14" fmla="*/ 0 60000 65536"/>
                <a:gd name="T15" fmla="*/ 0 w 182"/>
                <a:gd name="T16" fmla="*/ 0 h 182"/>
                <a:gd name="T17" fmla="*/ 182 w 182"/>
                <a:gd name="T18" fmla="*/ 182 h 182"/>
              </a:gdLst>
              <a:ahLst/>
              <a:cxnLst>
                <a:cxn ang="T10">
                  <a:pos x="T0" y="T1"/>
                </a:cxn>
                <a:cxn ang="T11">
                  <a:pos x="T2" y="T3"/>
                </a:cxn>
                <a:cxn ang="T12">
                  <a:pos x="T4" y="T5"/>
                </a:cxn>
                <a:cxn ang="T13">
                  <a:pos x="T6" y="T7"/>
                </a:cxn>
                <a:cxn ang="T14">
                  <a:pos x="T8" y="T9"/>
                </a:cxn>
              </a:cxnLst>
              <a:rect l="T15" t="T16" r="T17" b="T18"/>
              <a:pathLst>
                <a:path w="182" h="182">
                  <a:moveTo>
                    <a:pt x="24" y="0"/>
                  </a:moveTo>
                  <a:cubicBezTo>
                    <a:pt x="16" y="8"/>
                    <a:pt x="8" y="16"/>
                    <a:pt x="0" y="24"/>
                  </a:cubicBezTo>
                  <a:cubicBezTo>
                    <a:pt x="35" y="100"/>
                    <a:pt x="101" y="158"/>
                    <a:pt x="182" y="182"/>
                  </a:cubicBezTo>
                  <a:cubicBezTo>
                    <a:pt x="180" y="170"/>
                    <a:pt x="179" y="159"/>
                    <a:pt x="178" y="147"/>
                  </a:cubicBezTo>
                  <a:cubicBezTo>
                    <a:pt x="109" y="122"/>
                    <a:pt x="52" y="69"/>
                    <a:pt x="24" y="0"/>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5" name="Freeform 47">
              <a:extLst>
                <a:ext uri="{FF2B5EF4-FFF2-40B4-BE49-F238E27FC236}">
                  <a16:creationId xmlns:a16="http://schemas.microsoft.com/office/drawing/2014/main" id="{313542C7-C603-0917-1214-312D697C3AA5}"/>
                </a:ext>
              </a:extLst>
            </p:cNvPr>
            <p:cNvSpPr>
              <a:spLocks/>
            </p:cNvSpPr>
            <p:nvPr/>
          </p:nvSpPr>
          <p:spPr bwMode="gray">
            <a:xfrm>
              <a:off x="6804347" y="6558334"/>
              <a:ext cx="639763" cy="174625"/>
            </a:xfrm>
            <a:custGeom>
              <a:avLst/>
              <a:gdLst>
                <a:gd name="T0" fmla="*/ 518727872 w 240"/>
                <a:gd name="T1" fmla="*/ 235918350 h 71"/>
                <a:gd name="T2" fmla="*/ 0 w 240"/>
                <a:gd name="T3" fmla="*/ 175426801 h 71"/>
                <a:gd name="T4" fmla="*/ 28424140 w 240"/>
                <a:gd name="T5" fmla="*/ 381098147 h 71"/>
                <a:gd name="T6" fmla="*/ 518727872 w 240"/>
                <a:gd name="T7" fmla="*/ 429491386 h 71"/>
                <a:gd name="T8" fmla="*/ 1705403133 w 240"/>
                <a:gd name="T9" fmla="*/ 114935213 h 71"/>
                <a:gd name="T10" fmla="*/ 1492228825 w 240"/>
                <a:gd name="T11" fmla="*/ 0 h 71"/>
                <a:gd name="T12" fmla="*/ 518727872 w 240"/>
                <a:gd name="T13" fmla="*/ 235918350 h 71"/>
                <a:gd name="T14" fmla="*/ 0 60000 65536"/>
                <a:gd name="T15" fmla="*/ 0 60000 65536"/>
                <a:gd name="T16" fmla="*/ 0 60000 65536"/>
                <a:gd name="T17" fmla="*/ 0 60000 65536"/>
                <a:gd name="T18" fmla="*/ 0 60000 65536"/>
                <a:gd name="T19" fmla="*/ 0 60000 65536"/>
                <a:gd name="T20" fmla="*/ 0 60000 65536"/>
                <a:gd name="T21" fmla="*/ 0 w 240"/>
                <a:gd name="T22" fmla="*/ 0 h 71"/>
                <a:gd name="T23" fmla="*/ 240 w 240"/>
                <a:gd name="T24" fmla="*/ 71 h 7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0" h="71">
                  <a:moveTo>
                    <a:pt x="73" y="39"/>
                  </a:moveTo>
                  <a:cubicBezTo>
                    <a:pt x="47" y="39"/>
                    <a:pt x="23" y="36"/>
                    <a:pt x="0" y="29"/>
                  </a:cubicBezTo>
                  <a:cubicBezTo>
                    <a:pt x="1" y="40"/>
                    <a:pt x="2" y="52"/>
                    <a:pt x="4" y="63"/>
                  </a:cubicBezTo>
                  <a:cubicBezTo>
                    <a:pt x="26" y="68"/>
                    <a:pt x="49" y="71"/>
                    <a:pt x="73" y="71"/>
                  </a:cubicBezTo>
                  <a:cubicBezTo>
                    <a:pt x="135" y="71"/>
                    <a:pt x="192" y="52"/>
                    <a:pt x="240" y="19"/>
                  </a:cubicBezTo>
                  <a:cubicBezTo>
                    <a:pt x="230" y="13"/>
                    <a:pt x="220" y="7"/>
                    <a:pt x="210" y="0"/>
                  </a:cubicBezTo>
                  <a:cubicBezTo>
                    <a:pt x="171" y="25"/>
                    <a:pt x="123" y="39"/>
                    <a:pt x="73" y="39"/>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6" name="Freeform 48">
              <a:extLst>
                <a:ext uri="{FF2B5EF4-FFF2-40B4-BE49-F238E27FC236}">
                  <a16:creationId xmlns:a16="http://schemas.microsoft.com/office/drawing/2014/main" id="{DA5FE2DF-DEE3-0FE9-C90B-8F8817170EA3}"/>
                </a:ext>
              </a:extLst>
            </p:cNvPr>
            <p:cNvSpPr>
              <a:spLocks/>
            </p:cNvSpPr>
            <p:nvPr/>
          </p:nvSpPr>
          <p:spPr bwMode="gray">
            <a:xfrm>
              <a:off x="6320160" y="5308971"/>
              <a:ext cx="565150" cy="358775"/>
            </a:xfrm>
            <a:custGeom>
              <a:avLst/>
              <a:gdLst>
                <a:gd name="T0" fmla="*/ 1506578169 w 212"/>
                <a:gd name="T1" fmla="*/ 175121521 h 146"/>
                <a:gd name="T2" fmla="*/ 1378662035 w 212"/>
                <a:gd name="T3" fmla="*/ 0 h 146"/>
                <a:gd name="T4" fmla="*/ 0 w 212"/>
                <a:gd name="T5" fmla="*/ 851446747 h 146"/>
                <a:gd name="T6" fmla="*/ 248727325 w 212"/>
                <a:gd name="T7" fmla="*/ 881640354 h 146"/>
                <a:gd name="T8" fmla="*/ 1506578169 w 212"/>
                <a:gd name="T9" fmla="*/ 175121521 h 146"/>
                <a:gd name="T10" fmla="*/ 0 60000 65536"/>
                <a:gd name="T11" fmla="*/ 0 60000 65536"/>
                <a:gd name="T12" fmla="*/ 0 60000 65536"/>
                <a:gd name="T13" fmla="*/ 0 60000 65536"/>
                <a:gd name="T14" fmla="*/ 0 60000 65536"/>
                <a:gd name="T15" fmla="*/ 0 w 212"/>
                <a:gd name="T16" fmla="*/ 0 h 146"/>
                <a:gd name="T17" fmla="*/ 212 w 212"/>
                <a:gd name="T18" fmla="*/ 146 h 146"/>
              </a:gdLst>
              <a:ahLst/>
              <a:cxnLst>
                <a:cxn ang="T10">
                  <a:pos x="T0" y="T1"/>
                </a:cxn>
                <a:cxn ang="T11">
                  <a:pos x="T2" y="T3"/>
                </a:cxn>
                <a:cxn ang="T12">
                  <a:pos x="T4" y="T5"/>
                </a:cxn>
                <a:cxn ang="T13">
                  <a:pos x="T6" y="T7"/>
                </a:cxn>
                <a:cxn ang="T14">
                  <a:pos x="T8" y="T9"/>
                </a:cxn>
              </a:cxnLst>
              <a:rect l="T15" t="T16" r="T17" b="T18"/>
              <a:pathLst>
                <a:path w="212" h="146">
                  <a:moveTo>
                    <a:pt x="212" y="29"/>
                  </a:moveTo>
                  <a:cubicBezTo>
                    <a:pt x="207" y="19"/>
                    <a:pt x="201" y="9"/>
                    <a:pt x="194" y="0"/>
                  </a:cubicBezTo>
                  <a:cubicBezTo>
                    <a:pt x="111" y="17"/>
                    <a:pt x="41" y="70"/>
                    <a:pt x="0" y="141"/>
                  </a:cubicBezTo>
                  <a:cubicBezTo>
                    <a:pt x="12" y="142"/>
                    <a:pt x="24" y="144"/>
                    <a:pt x="35" y="146"/>
                  </a:cubicBezTo>
                  <a:cubicBezTo>
                    <a:pt x="74" y="85"/>
                    <a:pt x="138" y="41"/>
                    <a:pt x="212" y="29"/>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7" name="Freeform 49">
              <a:extLst>
                <a:ext uri="{FF2B5EF4-FFF2-40B4-BE49-F238E27FC236}">
                  <a16:creationId xmlns:a16="http://schemas.microsoft.com/office/drawing/2014/main" id="{1B285C4B-7F8A-B4E6-E708-48E96A06B96A}"/>
                </a:ext>
              </a:extLst>
            </p:cNvPr>
            <p:cNvSpPr>
              <a:spLocks/>
            </p:cNvSpPr>
            <p:nvPr/>
          </p:nvSpPr>
          <p:spPr bwMode="gray">
            <a:xfrm>
              <a:off x="6878960" y="5293096"/>
              <a:ext cx="615950" cy="242888"/>
            </a:xfrm>
            <a:custGeom>
              <a:avLst/>
              <a:gdLst>
                <a:gd name="T0" fmla="*/ 319947360 w 231"/>
                <a:gd name="T1" fmla="*/ 192615108 h 99"/>
                <a:gd name="T2" fmla="*/ 1557081858 w 231"/>
                <a:gd name="T3" fmla="*/ 595904824 h 99"/>
                <a:gd name="T4" fmla="*/ 1642400243 w 231"/>
                <a:gd name="T5" fmla="*/ 397269116 h 99"/>
                <a:gd name="T6" fmla="*/ 319947360 w 231"/>
                <a:gd name="T7" fmla="*/ 0 h 99"/>
                <a:gd name="T8" fmla="*/ 0 w 231"/>
                <a:gd name="T9" fmla="*/ 18057127 h 99"/>
                <a:gd name="T10" fmla="*/ 120870198 w 231"/>
                <a:gd name="T11" fmla="*/ 198635785 h 99"/>
                <a:gd name="T12" fmla="*/ 319947360 w 231"/>
                <a:gd name="T13" fmla="*/ 192615108 h 99"/>
                <a:gd name="T14" fmla="*/ 0 60000 65536"/>
                <a:gd name="T15" fmla="*/ 0 60000 65536"/>
                <a:gd name="T16" fmla="*/ 0 60000 65536"/>
                <a:gd name="T17" fmla="*/ 0 60000 65536"/>
                <a:gd name="T18" fmla="*/ 0 60000 65536"/>
                <a:gd name="T19" fmla="*/ 0 60000 65536"/>
                <a:gd name="T20" fmla="*/ 0 60000 65536"/>
                <a:gd name="T21" fmla="*/ 0 w 231"/>
                <a:gd name="T22" fmla="*/ 0 h 99"/>
                <a:gd name="T23" fmla="*/ 231 w 231"/>
                <a:gd name="T24" fmla="*/ 99 h 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1" h="99">
                  <a:moveTo>
                    <a:pt x="45" y="32"/>
                  </a:moveTo>
                  <a:cubicBezTo>
                    <a:pt x="112" y="32"/>
                    <a:pt x="173" y="57"/>
                    <a:pt x="219" y="99"/>
                  </a:cubicBezTo>
                  <a:cubicBezTo>
                    <a:pt x="224" y="88"/>
                    <a:pt x="228" y="77"/>
                    <a:pt x="231" y="66"/>
                  </a:cubicBezTo>
                  <a:cubicBezTo>
                    <a:pt x="180" y="25"/>
                    <a:pt x="115" y="0"/>
                    <a:pt x="45" y="0"/>
                  </a:cubicBezTo>
                  <a:cubicBezTo>
                    <a:pt x="29" y="0"/>
                    <a:pt x="14" y="1"/>
                    <a:pt x="0" y="3"/>
                  </a:cubicBezTo>
                  <a:cubicBezTo>
                    <a:pt x="6" y="13"/>
                    <a:pt x="12" y="23"/>
                    <a:pt x="17" y="33"/>
                  </a:cubicBezTo>
                  <a:cubicBezTo>
                    <a:pt x="26" y="32"/>
                    <a:pt x="36" y="32"/>
                    <a:pt x="45" y="32"/>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8" name="Freeform 50">
              <a:extLst>
                <a:ext uri="{FF2B5EF4-FFF2-40B4-BE49-F238E27FC236}">
                  <a16:creationId xmlns:a16="http://schemas.microsoft.com/office/drawing/2014/main" id="{D177D22C-1CE1-6D78-2738-0B0B32D0631B}"/>
                </a:ext>
              </a:extLst>
            </p:cNvPr>
            <p:cNvSpPr>
              <a:spLocks/>
            </p:cNvSpPr>
            <p:nvPr/>
          </p:nvSpPr>
          <p:spPr bwMode="gray">
            <a:xfrm>
              <a:off x="6218560" y="5689971"/>
              <a:ext cx="174625" cy="590550"/>
            </a:xfrm>
            <a:custGeom>
              <a:avLst/>
              <a:gdLst>
                <a:gd name="T0" fmla="*/ 332005038 w 65"/>
                <a:gd name="T1" fmla="*/ 1307810167 h 240"/>
                <a:gd name="T2" fmla="*/ 230959001 w 65"/>
                <a:gd name="T3" fmla="*/ 793162890 h 240"/>
                <a:gd name="T4" fmla="*/ 469136726 w 65"/>
                <a:gd name="T5" fmla="*/ 24219935 h 240"/>
                <a:gd name="T6" fmla="*/ 223742962 w 65"/>
                <a:gd name="T7" fmla="*/ 0 h 240"/>
                <a:gd name="T8" fmla="*/ 0 w 65"/>
                <a:gd name="T9" fmla="*/ 793162890 h 240"/>
                <a:gd name="T10" fmla="*/ 151566411 w 65"/>
                <a:gd name="T11" fmla="*/ 1453122339 h 240"/>
                <a:gd name="T12" fmla="*/ 332005038 w 65"/>
                <a:gd name="T13" fmla="*/ 1307810167 h 240"/>
                <a:gd name="T14" fmla="*/ 0 60000 65536"/>
                <a:gd name="T15" fmla="*/ 0 60000 65536"/>
                <a:gd name="T16" fmla="*/ 0 60000 65536"/>
                <a:gd name="T17" fmla="*/ 0 60000 65536"/>
                <a:gd name="T18" fmla="*/ 0 60000 65536"/>
                <a:gd name="T19" fmla="*/ 0 60000 65536"/>
                <a:gd name="T20" fmla="*/ 0 60000 65536"/>
                <a:gd name="T21" fmla="*/ 0 w 65"/>
                <a:gd name="T22" fmla="*/ 0 h 240"/>
                <a:gd name="T23" fmla="*/ 65 w 65"/>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5" h="240">
                  <a:moveTo>
                    <a:pt x="46" y="216"/>
                  </a:moveTo>
                  <a:cubicBezTo>
                    <a:pt x="37" y="189"/>
                    <a:pt x="32" y="161"/>
                    <a:pt x="32" y="131"/>
                  </a:cubicBezTo>
                  <a:cubicBezTo>
                    <a:pt x="32" y="85"/>
                    <a:pt x="44" y="42"/>
                    <a:pt x="65" y="4"/>
                  </a:cubicBezTo>
                  <a:cubicBezTo>
                    <a:pt x="54" y="2"/>
                    <a:pt x="42" y="1"/>
                    <a:pt x="31" y="0"/>
                  </a:cubicBezTo>
                  <a:cubicBezTo>
                    <a:pt x="11" y="40"/>
                    <a:pt x="0" y="84"/>
                    <a:pt x="0" y="131"/>
                  </a:cubicBezTo>
                  <a:cubicBezTo>
                    <a:pt x="0" y="170"/>
                    <a:pt x="7" y="207"/>
                    <a:pt x="21" y="240"/>
                  </a:cubicBezTo>
                  <a:cubicBezTo>
                    <a:pt x="29" y="232"/>
                    <a:pt x="37" y="224"/>
                    <a:pt x="46" y="216"/>
                  </a:cubicBezTo>
                  <a:close/>
                </a:path>
              </a:pathLst>
            </a:custGeom>
            <a:solidFill>
              <a:srgbClr val="968C6D"/>
            </a:solidFill>
            <a:ln w="3175">
              <a:solidFill>
                <a:srgbClr val="FFFFFF"/>
              </a:solidFill>
              <a:miter lim="800000"/>
              <a:headEnd/>
              <a:tailEnd/>
            </a:ln>
          </p:spPr>
          <p:txBody>
            <a:bodyPr/>
            <a:lstStyle/>
            <a:p>
              <a:pPr defTabSz="829361">
                <a:defRPr/>
              </a:pPr>
              <a:endParaRPr lang="en-GB" sz="1633" kern="0">
                <a:solidFill>
                  <a:sysClr val="windowText" lastClr="000000"/>
                </a:solidFill>
              </a:endParaRPr>
            </a:p>
          </p:txBody>
        </p:sp>
        <p:sp>
          <p:nvSpPr>
            <p:cNvPr id="49" name="Oval 51">
              <a:extLst>
                <a:ext uri="{FF2B5EF4-FFF2-40B4-BE49-F238E27FC236}">
                  <a16:creationId xmlns:a16="http://schemas.microsoft.com/office/drawing/2014/main" id="{C18E38AB-F4F8-E29F-0D03-39AD55E49985}"/>
                </a:ext>
              </a:extLst>
            </p:cNvPr>
            <p:cNvSpPr>
              <a:spLocks noChangeArrowheads="1"/>
            </p:cNvSpPr>
            <p:nvPr/>
          </p:nvSpPr>
          <p:spPr bwMode="gray">
            <a:xfrm>
              <a:off x="6713860" y="5750296"/>
              <a:ext cx="568325" cy="523875"/>
            </a:xfrm>
            <a:prstGeom prst="ellipse">
              <a:avLst/>
            </a:prstGeom>
            <a:solidFill>
              <a:srgbClr val="EAE8E2"/>
            </a:solidFill>
            <a:ln w="3175">
              <a:noFill/>
              <a:miter lim="800000"/>
              <a:headEnd/>
              <a:tailEnd/>
            </a:ln>
          </p:spPr>
          <p:txBody>
            <a:bodyPr anchor="ctr"/>
            <a:lstStyle/>
            <a:p>
              <a:pPr marL="161265" indent="-161265" algn="ctr" defTabSz="727131">
                <a:spcBef>
                  <a:spcPct val="20000"/>
                </a:spcBef>
              </a:pPr>
              <a:r>
                <a:rPr lang="en-IN" sz="1400">
                  <a:latin typeface="Georgia"/>
                </a:rPr>
                <a:t>Project Management Principles</a:t>
              </a:r>
              <a:endParaRPr lang="de-DE" sz="1270">
                <a:latin typeface="+mj-lt"/>
                <a:cs typeface="Arial" charset="0"/>
              </a:endParaRPr>
            </a:p>
          </p:txBody>
        </p:sp>
      </p:grpSp>
      <p:sp>
        <p:nvSpPr>
          <p:cNvPr id="50" name="TextBox 49">
            <a:extLst>
              <a:ext uri="{FF2B5EF4-FFF2-40B4-BE49-F238E27FC236}">
                <a16:creationId xmlns:a16="http://schemas.microsoft.com/office/drawing/2014/main" id="{F0E16519-FC36-BC28-1784-1693D9D6D6CD}"/>
              </a:ext>
            </a:extLst>
          </p:cNvPr>
          <p:cNvSpPr txBox="1"/>
          <p:nvPr/>
        </p:nvSpPr>
        <p:spPr>
          <a:xfrm>
            <a:off x="5055200" y="1925219"/>
            <a:ext cx="3440035" cy="523220"/>
          </a:xfrm>
          <a:prstGeom prst="rect">
            <a:avLst/>
          </a:prstGeom>
          <a:noFill/>
        </p:spPr>
        <p:txBody>
          <a:bodyPr wrap="square">
            <a:spAutoFit/>
          </a:bodyPr>
          <a:lstStyle/>
          <a:p>
            <a:pPr algn="ctr"/>
            <a:r>
              <a:rPr lang="en-US" sz="1400" b="1">
                <a:solidFill>
                  <a:srgbClr val="0D0D0D"/>
                </a:solidFill>
                <a:latin typeface="Georgia" panose="02040502050405020303" pitchFamily="18" charset="0"/>
              </a:rPr>
              <a:t>Initiation </a:t>
            </a:r>
          </a:p>
          <a:p>
            <a:pPr algn="ctr"/>
            <a:r>
              <a:rPr lang="en-US" sz="1400" b="1">
                <a:solidFill>
                  <a:srgbClr val="0D0D0D"/>
                </a:solidFill>
                <a:latin typeface="Georgia" panose="02040502050405020303" pitchFamily="18" charset="0"/>
              </a:rPr>
              <a:t>and Planning</a:t>
            </a:r>
            <a:endParaRPr lang="en-IN" sz="1400"/>
          </a:p>
        </p:txBody>
      </p:sp>
      <p:sp>
        <p:nvSpPr>
          <p:cNvPr id="51" name="TextBox 50">
            <a:extLst>
              <a:ext uri="{FF2B5EF4-FFF2-40B4-BE49-F238E27FC236}">
                <a16:creationId xmlns:a16="http://schemas.microsoft.com/office/drawing/2014/main" id="{6641DD90-3A4D-18F1-5567-94BE041D9CB7}"/>
              </a:ext>
            </a:extLst>
          </p:cNvPr>
          <p:cNvSpPr txBox="1"/>
          <p:nvPr/>
        </p:nvSpPr>
        <p:spPr>
          <a:xfrm>
            <a:off x="7226151" y="3017637"/>
            <a:ext cx="2642258" cy="954107"/>
          </a:xfrm>
          <a:prstGeom prst="rect">
            <a:avLst/>
          </a:prstGeom>
          <a:noFill/>
        </p:spPr>
        <p:txBody>
          <a:bodyPr wrap="square">
            <a:spAutoFit/>
          </a:bodyPr>
          <a:lstStyle/>
          <a:p>
            <a:r>
              <a:rPr lang="en-US" sz="1400" b="1">
                <a:solidFill>
                  <a:srgbClr val="0D0D0D"/>
                </a:solidFill>
                <a:latin typeface="Georgia" panose="02040502050405020303" pitchFamily="18" charset="0"/>
              </a:rPr>
              <a:t>Resource </a:t>
            </a:r>
          </a:p>
          <a:p>
            <a:r>
              <a:rPr lang="en-US" sz="1400" b="1">
                <a:solidFill>
                  <a:srgbClr val="0D0D0D"/>
                </a:solidFill>
                <a:latin typeface="Georgia" panose="02040502050405020303" pitchFamily="18" charset="0"/>
              </a:rPr>
              <a:t>Allocation </a:t>
            </a:r>
          </a:p>
          <a:p>
            <a:r>
              <a:rPr lang="en-US" sz="1400" b="1">
                <a:solidFill>
                  <a:srgbClr val="0D0D0D"/>
                </a:solidFill>
                <a:latin typeface="Georgia" panose="02040502050405020303" pitchFamily="18" charset="0"/>
              </a:rPr>
              <a:t>and Cost </a:t>
            </a:r>
          </a:p>
          <a:p>
            <a:r>
              <a:rPr lang="en-US" sz="1400" b="1">
                <a:solidFill>
                  <a:srgbClr val="0D0D0D"/>
                </a:solidFill>
                <a:latin typeface="Georgia" panose="02040502050405020303" pitchFamily="18" charset="0"/>
              </a:rPr>
              <a:t>Estimation</a:t>
            </a:r>
            <a:endParaRPr lang="en-IN" sz="1400"/>
          </a:p>
        </p:txBody>
      </p:sp>
      <p:sp>
        <p:nvSpPr>
          <p:cNvPr id="52" name="TextBox 51">
            <a:extLst>
              <a:ext uri="{FF2B5EF4-FFF2-40B4-BE49-F238E27FC236}">
                <a16:creationId xmlns:a16="http://schemas.microsoft.com/office/drawing/2014/main" id="{DB676198-9521-8889-8D77-44A6CDA38BEE}"/>
              </a:ext>
            </a:extLst>
          </p:cNvPr>
          <p:cNvSpPr txBox="1"/>
          <p:nvPr/>
        </p:nvSpPr>
        <p:spPr>
          <a:xfrm>
            <a:off x="5405509" y="5317297"/>
            <a:ext cx="2463219" cy="738664"/>
          </a:xfrm>
          <a:prstGeom prst="rect">
            <a:avLst/>
          </a:prstGeom>
          <a:noFill/>
        </p:spPr>
        <p:txBody>
          <a:bodyPr wrap="square">
            <a:spAutoFit/>
          </a:bodyPr>
          <a:lstStyle/>
          <a:p>
            <a:r>
              <a:rPr lang="en-US" sz="1400" b="1">
                <a:solidFill>
                  <a:srgbClr val="0D0D0D"/>
                </a:solidFill>
                <a:latin typeface="Georgia" panose="02040502050405020303" pitchFamily="18" charset="0"/>
              </a:rPr>
              <a:t>Communication </a:t>
            </a:r>
          </a:p>
          <a:p>
            <a:r>
              <a:rPr lang="en-US" sz="1400" b="1">
                <a:solidFill>
                  <a:srgbClr val="0D0D0D"/>
                </a:solidFill>
                <a:latin typeface="Georgia" panose="02040502050405020303" pitchFamily="18" charset="0"/>
              </a:rPr>
              <a:t>and Stakeholder </a:t>
            </a:r>
          </a:p>
          <a:p>
            <a:r>
              <a:rPr lang="en-US" sz="1400" b="1">
                <a:solidFill>
                  <a:srgbClr val="0D0D0D"/>
                </a:solidFill>
                <a:latin typeface="Georgia" panose="02040502050405020303" pitchFamily="18" charset="0"/>
              </a:rPr>
              <a:t>Engagement</a:t>
            </a:r>
            <a:endParaRPr lang="en-IN" sz="1400"/>
          </a:p>
        </p:txBody>
      </p:sp>
      <p:sp>
        <p:nvSpPr>
          <p:cNvPr id="53" name="TextBox 52">
            <a:extLst>
              <a:ext uri="{FF2B5EF4-FFF2-40B4-BE49-F238E27FC236}">
                <a16:creationId xmlns:a16="http://schemas.microsoft.com/office/drawing/2014/main" id="{B0CE19D6-C27A-30A9-27E5-D30D2D284472}"/>
              </a:ext>
            </a:extLst>
          </p:cNvPr>
          <p:cNvSpPr txBox="1"/>
          <p:nvPr/>
        </p:nvSpPr>
        <p:spPr>
          <a:xfrm>
            <a:off x="4018893" y="4746995"/>
            <a:ext cx="6542314" cy="523220"/>
          </a:xfrm>
          <a:prstGeom prst="rect">
            <a:avLst/>
          </a:prstGeom>
          <a:noFill/>
        </p:spPr>
        <p:txBody>
          <a:bodyPr wrap="square">
            <a:spAutoFit/>
          </a:bodyPr>
          <a:lstStyle/>
          <a:p>
            <a:r>
              <a:rPr lang="en-US" sz="1400" b="1">
                <a:solidFill>
                  <a:srgbClr val="0D0D0D"/>
                </a:solidFill>
                <a:latin typeface="Georgia" panose="02040502050405020303" pitchFamily="18" charset="0"/>
              </a:rPr>
              <a:t>Risk </a:t>
            </a:r>
          </a:p>
          <a:p>
            <a:r>
              <a:rPr lang="en-US" sz="1400" b="1">
                <a:solidFill>
                  <a:srgbClr val="0D0D0D"/>
                </a:solidFill>
                <a:latin typeface="Georgia" panose="02040502050405020303" pitchFamily="18" charset="0"/>
              </a:rPr>
              <a:t>Management</a:t>
            </a:r>
            <a:endParaRPr lang="en-IN" sz="1400"/>
          </a:p>
        </p:txBody>
      </p:sp>
      <p:sp>
        <p:nvSpPr>
          <p:cNvPr id="54" name="TextBox 53">
            <a:extLst>
              <a:ext uri="{FF2B5EF4-FFF2-40B4-BE49-F238E27FC236}">
                <a16:creationId xmlns:a16="http://schemas.microsoft.com/office/drawing/2014/main" id="{407EB9B8-5DD9-02BB-7CA1-837B7FD57E3E}"/>
              </a:ext>
            </a:extLst>
          </p:cNvPr>
          <p:cNvSpPr txBox="1"/>
          <p:nvPr/>
        </p:nvSpPr>
        <p:spPr>
          <a:xfrm>
            <a:off x="3830987" y="3286884"/>
            <a:ext cx="6542314" cy="523220"/>
          </a:xfrm>
          <a:prstGeom prst="rect">
            <a:avLst/>
          </a:prstGeom>
          <a:noFill/>
        </p:spPr>
        <p:txBody>
          <a:bodyPr wrap="square">
            <a:spAutoFit/>
          </a:bodyPr>
          <a:lstStyle/>
          <a:p>
            <a:r>
              <a:rPr lang="en-US" sz="1400" b="1">
                <a:solidFill>
                  <a:srgbClr val="0D0D0D"/>
                </a:solidFill>
                <a:latin typeface="Georgia" panose="02040502050405020303" pitchFamily="18" charset="0"/>
              </a:rPr>
              <a:t>Agile </a:t>
            </a:r>
          </a:p>
          <a:p>
            <a:r>
              <a:rPr lang="en-US" sz="1400" b="1">
                <a:solidFill>
                  <a:srgbClr val="0D0D0D"/>
                </a:solidFill>
                <a:latin typeface="Georgia" panose="02040502050405020303" pitchFamily="18" charset="0"/>
              </a:rPr>
              <a:t>Flexibility</a:t>
            </a:r>
            <a:endParaRPr lang="en-IN" sz="1400"/>
          </a:p>
        </p:txBody>
      </p:sp>
      <p:sp>
        <p:nvSpPr>
          <p:cNvPr id="55" name="TextBox 54">
            <a:extLst>
              <a:ext uri="{FF2B5EF4-FFF2-40B4-BE49-F238E27FC236}">
                <a16:creationId xmlns:a16="http://schemas.microsoft.com/office/drawing/2014/main" id="{1D5D4BB8-F851-EE8B-1D39-F430CEE4D181}"/>
              </a:ext>
            </a:extLst>
          </p:cNvPr>
          <p:cNvSpPr txBox="1"/>
          <p:nvPr/>
        </p:nvSpPr>
        <p:spPr>
          <a:xfrm>
            <a:off x="4313755" y="2240909"/>
            <a:ext cx="6542314" cy="307777"/>
          </a:xfrm>
          <a:prstGeom prst="rect">
            <a:avLst/>
          </a:prstGeom>
          <a:noFill/>
        </p:spPr>
        <p:txBody>
          <a:bodyPr wrap="square">
            <a:spAutoFit/>
          </a:bodyPr>
          <a:lstStyle/>
          <a:p>
            <a:pPr marL="0" indent="0">
              <a:buNone/>
            </a:pPr>
            <a:r>
              <a:rPr lang="en-US" sz="1400" b="1">
                <a:solidFill>
                  <a:srgbClr val="0D0D0D"/>
                </a:solidFill>
                <a:latin typeface="Georgia" panose="02040502050405020303" pitchFamily="18" charset="0"/>
              </a:rPr>
              <a:t>Project Closure</a:t>
            </a:r>
            <a:endParaRPr lang="en-US" sz="1400">
              <a:latin typeface="Georgia" panose="02040502050405020303" pitchFamily="18" charset="0"/>
              <a:cs typeface="Calibri" panose="020F0502020204030204"/>
            </a:endParaRPr>
          </a:p>
        </p:txBody>
      </p:sp>
      <p:sp>
        <p:nvSpPr>
          <p:cNvPr id="56" name="TextBox 55">
            <a:extLst>
              <a:ext uri="{FF2B5EF4-FFF2-40B4-BE49-F238E27FC236}">
                <a16:creationId xmlns:a16="http://schemas.microsoft.com/office/drawing/2014/main" id="{4B43E30E-2385-9654-4E9D-51AB963DF9BA}"/>
              </a:ext>
            </a:extLst>
          </p:cNvPr>
          <p:cNvSpPr txBox="1"/>
          <p:nvPr/>
        </p:nvSpPr>
        <p:spPr>
          <a:xfrm>
            <a:off x="7034503" y="4464708"/>
            <a:ext cx="6101442" cy="738664"/>
          </a:xfrm>
          <a:prstGeom prst="rect">
            <a:avLst/>
          </a:prstGeom>
          <a:noFill/>
        </p:spPr>
        <p:txBody>
          <a:bodyPr wrap="square">
            <a:spAutoFit/>
          </a:bodyPr>
          <a:lstStyle/>
          <a:p>
            <a:r>
              <a:rPr lang="en-US" sz="1400" b="1">
                <a:solidFill>
                  <a:srgbClr val="0D0D0D"/>
                </a:solidFill>
                <a:latin typeface="Georgia" panose="02040502050405020303" pitchFamily="18" charset="0"/>
              </a:rPr>
              <a:t>Execution </a:t>
            </a:r>
          </a:p>
          <a:p>
            <a:r>
              <a:rPr lang="en-US" sz="1400" b="1">
                <a:solidFill>
                  <a:srgbClr val="0D0D0D"/>
                </a:solidFill>
                <a:latin typeface="Georgia" panose="02040502050405020303" pitchFamily="18" charset="0"/>
              </a:rPr>
              <a:t>and </a:t>
            </a:r>
          </a:p>
          <a:p>
            <a:r>
              <a:rPr lang="en-US" sz="1400" b="1">
                <a:solidFill>
                  <a:srgbClr val="0D0D0D"/>
                </a:solidFill>
                <a:latin typeface="Georgia" panose="02040502050405020303" pitchFamily="18" charset="0"/>
              </a:rPr>
              <a:t>Monitoring</a:t>
            </a:r>
            <a:endParaRPr lang="en-IN" sz="1400"/>
          </a:p>
        </p:txBody>
      </p:sp>
    </p:spTree>
    <p:extLst>
      <p:ext uri="{BB962C8B-B14F-4D97-AF65-F5344CB8AC3E}">
        <p14:creationId xmlns:p14="http://schemas.microsoft.com/office/powerpoint/2010/main" val="214505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07AA4-5873-F755-346E-F04759C206B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E507927-9F6D-1964-E2A1-B1EB9D502854}"/>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DA7A3D9D-85ED-D672-70C4-940372F63000}"/>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23D6B33-BD65-8C57-1E9B-7F4F3CDB67AA}"/>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MS Project Management Plan</a:t>
            </a:r>
          </a:p>
        </p:txBody>
      </p:sp>
      <p:sp>
        <p:nvSpPr>
          <p:cNvPr id="11" name="Content Placeholder 10">
            <a:extLst>
              <a:ext uri="{FF2B5EF4-FFF2-40B4-BE49-F238E27FC236}">
                <a16:creationId xmlns:a16="http://schemas.microsoft.com/office/drawing/2014/main" id="{4B4EBA55-BEFF-410C-0F3D-DFAB310F8B19}"/>
              </a:ext>
            </a:extLst>
          </p:cNvPr>
          <p:cNvSpPr>
            <a:spLocks noGrp="1"/>
          </p:cNvSpPr>
          <p:nvPr>
            <p:ph sz="half" idx="1"/>
          </p:nvPr>
        </p:nvSpPr>
        <p:spPr>
          <a:xfrm>
            <a:off x="838200" y="2424951"/>
            <a:ext cx="5926394" cy="3152687"/>
          </a:xfrm>
        </p:spPr>
        <p:txBody>
          <a:bodyPr vert="horz" lIns="91440" tIns="45720" rIns="91440" bIns="45720" rtlCol="0" anchor="t">
            <a:normAutofit/>
          </a:bodyPr>
          <a:lstStyle/>
          <a:p>
            <a:r>
              <a:rPr lang="en-US" sz="2400">
                <a:latin typeface="Georgia" panose="02040502050405020303" pitchFamily="18" charset="0"/>
                <a:ea typeface="Calibri"/>
                <a:cs typeface="Calibri"/>
              </a:rPr>
              <a:t>Software: MS Project</a:t>
            </a:r>
          </a:p>
          <a:p>
            <a:endParaRPr lang="en-US" sz="2400">
              <a:latin typeface="Georgia" panose="02040502050405020303" pitchFamily="18" charset="0"/>
              <a:ea typeface="Calibri"/>
              <a:cs typeface="Calibri"/>
            </a:endParaRPr>
          </a:p>
          <a:p>
            <a:r>
              <a:rPr lang="en-US" sz="2400">
                <a:latin typeface="Georgia" panose="02040502050405020303" pitchFamily="18" charset="0"/>
                <a:ea typeface="Calibri"/>
                <a:cs typeface="Calibri"/>
              </a:rPr>
              <a:t>Project Name: Airbnb Analytics Project</a:t>
            </a:r>
          </a:p>
          <a:p>
            <a:endParaRPr lang="en-US" sz="2400">
              <a:latin typeface="Georgia" panose="02040502050405020303" pitchFamily="18" charset="0"/>
              <a:ea typeface="Calibri"/>
              <a:cs typeface="Calibri"/>
            </a:endParaRPr>
          </a:p>
          <a:p>
            <a:r>
              <a:rPr lang="en-US" sz="2400">
                <a:latin typeface="Georgia" panose="02040502050405020303" pitchFamily="18" charset="0"/>
                <a:ea typeface="Calibri"/>
                <a:cs typeface="Calibri"/>
              </a:rPr>
              <a:t>Project Start Date: 02/19/2024</a:t>
            </a:r>
          </a:p>
        </p:txBody>
      </p:sp>
      <p:pic>
        <p:nvPicPr>
          <p:cNvPr id="1028" name="Picture 4" descr="Microsoft Project (@project) / X">
            <a:extLst>
              <a:ext uri="{FF2B5EF4-FFF2-40B4-BE49-F238E27FC236}">
                <a16:creationId xmlns:a16="http://schemas.microsoft.com/office/drawing/2014/main" id="{ADFF8649-5D34-109B-9F2F-C311AB510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174" y="1943893"/>
            <a:ext cx="3529780" cy="3633745"/>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59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7D319-3FA9-FA66-91FB-B3D7BEA3178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B1EE531-414D-1976-0ECA-59C97F86EBBB}"/>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032FBE07-C1C3-C8A9-1726-0C60364050DE}"/>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3CE4CED-1BAE-34C0-B597-FEB4255852DE}"/>
              </a:ext>
            </a:extLst>
          </p:cNvPr>
          <p:cNvSpPr txBox="1"/>
          <p:nvPr/>
        </p:nvSpPr>
        <p:spPr>
          <a:xfrm>
            <a:off x="1099808" y="240168"/>
            <a:ext cx="11023365"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WBS (Work Breakdown Structure)</a:t>
            </a:r>
          </a:p>
        </p:txBody>
      </p:sp>
      <p:graphicFrame>
        <p:nvGraphicFramePr>
          <p:cNvPr id="2" name="Table 1">
            <a:extLst>
              <a:ext uri="{FF2B5EF4-FFF2-40B4-BE49-F238E27FC236}">
                <a16:creationId xmlns:a16="http://schemas.microsoft.com/office/drawing/2014/main" id="{6A5273B4-CF7F-D297-AA6C-9BF70A234793}"/>
              </a:ext>
            </a:extLst>
          </p:cNvPr>
          <p:cNvGraphicFramePr>
            <a:graphicFrameLocks noGrp="1"/>
          </p:cNvGraphicFramePr>
          <p:nvPr>
            <p:extLst>
              <p:ext uri="{D42A27DB-BD31-4B8C-83A1-F6EECF244321}">
                <p14:modId xmlns:p14="http://schemas.microsoft.com/office/powerpoint/2010/main" val="3652774201"/>
              </p:ext>
            </p:extLst>
          </p:nvPr>
        </p:nvGraphicFramePr>
        <p:xfrm>
          <a:off x="1099809" y="1257290"/>
          <a:ext cx="4681559" cy="5360542"/>
        </p:xfrm>
        <a:graphic>
          <a:graphicData uri="http://schemas.openxmlformats.org/drawingml/2006/table">
            <a:tbl>
              <a:tblPr firstRow="1" bandRow="1">
                <a:tableStyleId>{5C22544A-7EE6-4342-B048-85BDC9FD1C3A}</a:tableStyleId>
              </a:tblPr>
              <a:tblGrid>
                <a:gridCol w="4681559">
                  <a:extLst>
                    <a:ext uri="{9D8B030D-6E8A-4147-A177-3AD203B41FA5}">
                      <a16:colId xmlns:a16="http://schemas.microsoft.com/office/drawing/2014/main" val="1248776834"/>
                    </a:ext>
                  </a:extLst>
                </a:gridCol>
              </a:tblGrid>
              <a:tr h="243661">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extLst>
                  <a:ext uri="{0D108BD9-81ED-4DB2-BD59-A6C34878D82A}">
                    <a16:rowId xmlns:a16="http://schemas.microsoft.com/office/drawing/2014/main" val="2696355803"/>
                  </a:ext>
                </a:extLst>
              </a:tr>
              <a:tr h="243661">
                <a:tc>
                  <a:txBody>
                    <a:bodyPr/>
                    <a:lstStyle/>
                    <a:p>
                      <a:r>
                        <a:rPr lang="en-IN" sz="1200" b="1">
                          <a:solidFill>
                            <a:schemeClr val="tx1"/>
                          </a:solidFill>
                          <a:effectLst/>
                          <a:latin typeface="Georgia" panose="02040502050405020303" pitchFamily="18" charset="0"/>
                        </a:rPr>
                        <a:t>1. Start Project</a:t>
                      </a:r>
                    </a:p>
                  </a:txBody>
                  <a:tcPr marL="7620" marR="7620" marT="7620" marB="7620" anchor="ctr"/>
                </a:tc>
                <a:extLst>
                  <a:ext uri="{0D108BD9-81ED-4DB2-BD59-A6C34878D82A}">
                    <a16:rowId xmlns:a16="http://schemas.microsoft.com/office/drawing/2014/main" val="2632611752"/>
                  </a:ext>
                </a:extLst>
              </a:tr>
              <a:tr h="243661">
                <a:tc>
                  <a:txBody>
                    <a:bodyPr/>
                    <a:lstStyle/>
                    <a:p>
                      <a:r>
                        <a:rPr lang="en-IN" sz="1200" b="1">
                          <a:solidFill>
                            <a:schemeClr val="tx1"/>
                          </a:solidFill>
                          <a:effectLst/>
                          <a:latin typeface="Georgia" panose="02040502050405020303" pitchFamily="18" charset="0"/>
                        </a:rPr>
                        <a:t>2. Initiating Tasks</a:t>
                      </a:r>
                    </a:p>
                  </a:txBody>
                  <a:tcPr marL="7620" marR="7620" marT="7620" marB="7620" anchor="ctr"/>
                </a:tc>
                <a:extLst>
                  <a:ext uri="{0D108BD9-81ED-4DB2-BD59-A6C34878D82A}">
                    <a16:rowId xmlns:a16="http://schemas.microsoft.com/office/drawing/2014/main" val="4294398072"/>
                  </a:ext>
                </a:extLst>
              </a:tr>
              <a:tr h="243661">
                <a:tc>
                  <a:txBody>
                    <a:bodyPr/>
                    <a:lstStyle/>
                    <a:p>
                      <a:r>
                        <a:rPr lang="en-IN" sz="1200" b="0">
                          <a:solidFill>
                            <a:schemeClr val="tx1"/>
                          </a:solidFill>
                          <a:effectLst/>
                          <a:latin typeface="Georgia" panose="02040502050405020303" pitchFamily="18" charset="0"/>
                        </a:rPr>
                        <a:t>  2.1 Initial Meeting</a:t>
                      </a:r>
                    </a:p>
                  </a:txBody>
                  <a:tcPr marL="7620" marR="7620" marT="7620" marB="7620" anchor="ctr"/>
                </a:tc>
                <a:extLst>
                  <a:ext uri="{0D108BD9-81ED-4DB2-BD59-A6C34878D82A}">
                    <a16:rowId xmlns:a16="http://schemas.microsoft.com/office/drawing/2014/main" val="2675204777"/>
                  </a:ext>
                </a:extLst>
              </a:tr>
              <a:tr h="243661">
                <a:tc>
                  <a:txBody>
                    <a:bodyPr/>
                    <a:lstStyle/>
                    <a:p>
                      <a:r>
                        <a:rPr lang="en-IN" sz="1200" b="0">
                          <a:solidFill>
                            <a:schemeClr val="tx1"/>
                          </a:solidFill>
                          <a:effectLst/>
                          <a:latin typeface="Georgia" panose="02040502050405020303" pitchFamily="18" charset="0"/>
                        </a:rPr>
                        <a:t>  2.2 Draft Project Requirements</a:t>
                      </a:r>
                    </a:p>
                  </a:txBody>
                  <a:tcPr marL="7620" marR="7620" marT="7620" marB="7620" anchor="ctr"/>
                </a:tc>
                <a:extLst>
                  <a:ext uri="{0D108BD9-81ED-4DB2-BD59-A6C34878D82A}">
                    <a16:rowId xmlns:a16="http://schemas.microsoft.com/office/drawing/2014/main" val="504536027"/>
                  </a:ext>
                </a:extLst>
              </a:tr>
              <a:tr h="243661">
                <a:tc>
                  <a:txBody>
                    <a:bodyPr/>
                    <a:lstStyle/>
                    <a:p>
                      <a:r>
                        <a:rPr lang="en-IN" sz="1200" b="0">
                          <a:solidFill>
                            <a:schemeClr val="tx1"/>
                          </a:solidFill>
                          <a:effectLst/>
                          <a:latin typeface="Georgia" panose="02040502050405020303" pitchFamily="18" charset="0"/>
                        </a:rPr>
                        <a:t>  2.3 Review With Stakeholders</a:t>
                      </a:r>
                    </a:p>
                  </a:txBody>
                  <a:tcPr marL="7620" marR="7620" marT="7620" marB="7620" anchor="ctr"/>
                </a:tc>
                <a:extLst>
                  <a:ext uri="{0D108BD9-81ED-4DB2-BD59-A6C34878D82A}">
                    <a16:rowId xmlns:a16="http://schemas.microsoft.com/office/drawing/2014/main" val="3238916409"/>
                  </a:ext>
                </a:extLst>
              </a:tr>
              <a:tr h="243661">
                <a:tc>
                  <a:txBody>
                    <a:bodyPr/>
                    <a:lstStyle/>
                    <a:p>
                      <a:r>
                        <a:rPr lang="en-IN" sz="1200" b="0">
                          <a:solidFill>
                            <a:schemeClr val="tx1"/>
                          </a:solidFill>
                          <a:effectLst/>
                          <a:latin typeface="Georgia" panose="02040502050405020303" pitchFamily="18" charset="0"/>
                        </a:rPr>
                        <a:t>  2.4 Develop Project Charter</a:t>
                      </a:r>
                    </a:p>
                  </a:txBody>
                  <a:tcPr marL="7620" marR="7620" marT="7620" marB="7620" anchor="ctr"/>
                </a:tc>
                <a:extLst>
                  <a:ext uri="{0D108BD9-81ED-4DB2-BD59-A6C34878D82A}">
                    <a16:rowId xmlns:a16="http://schemas.microsoft.com/office/drawing/2014/main" val="636638710"/>
                  </a:ext>
                </a:extLst>
              </a:tr>
              <a:tr h="243661">
                <a:tc>
                  <a:txBody>
                    <a:bodyPr/>
                    <a:lstStyle/>
                    <a:p>
                      <a:r>
                        <a:rPr lang="en-IN" sz="1200" b="0">
                          <a:solidFill>
                            <a:schemeClr val="tx1"/>
                          </a:solidFill>
                          <a:effectLst/>
                          <a:latin typeface="Georgia" panose="02040502050405020303" pitchFamily="18" charset="0"/>
                        </a:rPr>
                        <a:t>  2.5 Charter Signed</a:t>
                      </a:r>
                    </a:p>
                  </a:txBody>
                  <a:tcPr marL="7620" marR="7620" marT="7620" marB="7620" anchor="ctr"/>
                </a:tc>
                <a:extLst>
                  <a:ext uri="{0D108BD9-81ED-4DB2-BD59-A6C34878D82A}">
                    <a16:rowId xmlns:a16="http://schemas.microsoft.com/office/drawing/2014/main" val="1838159581"/>
                  </a:ext>
                </a:extLst>
              </a:tr>
              <a:tr h="243661">
                <a:tc>
                  <a:txBody>
                    <a:bodyPr/>
                    <a:lstStyle/>
                    <a:p>
                      <a:r>
                        <a:rPr lang="en-IN" sz="1200" b="1">
                          <a:solidFill>
                            <a:schemeClr val="tx1"/>
                          </a:solidFill>
                          <a:effectLst/>
                          <a:latin typeface="Georgia" panose="02040502050405020303" pitchFamily="18" charset="0"/>
                        </a:rPr>
                        <a:t>3. Planning Tasks</a:t>
                      </a:r>
                    </a:p>
                  </a:txBody>
                  <a:tcPr marL="7620" marR="7620" marT="7620" marB="7620" anchor="ctr"/>
                </a:tc>
                <a:extLst>
                  <a:ext uri="{0D108BD9-81ED-4DB2-BD59-A6C34878D82A}">
                    <a16:rowId xmlns:a16="http://schemas.microsoft.com/office/drawing/2014/main" val="268771859"/>
                  </a:ext>
                </a:extLst>
              </a:tr>
              <a:tr h="243661">
                <a:tc>
                  <a:txBody>
                    <a:bodyPr/>
                    <a:lstStyle/>
                    <a:p>
                      <a:r>
                        <a:rPr lang="en-IN" sz="1200" b="0">
                          <a:solidFill>
                            <a:schemeClr val="tx1"/>
                          </a:solidFill>
                          <a:effectLst/>
                          <a:latin typeface="Georgia" panose="02040502050405020303" pitchFamily="18" charset="0"/>
                        </a:rPr>
                        <a:t>  3.1 Develop WBS</a:t>
                      </a:r>
                    </a:p>
                  </a:txBody>
                  <a:tcPr marL="7620" marR="7620" marT="7620" marB="7620" anchor="ctr"/>
                </a:tc>
                <a:extLst>
                  <a:ext uri="{0D108BD9-81ED-4DB2-BD59-A6C34878D82A}">
                    <a16:rowId xmlns:a16="http://schemas.microsoft.com/office/drawing/2014/main" val="1713384241"/>
                  </a:ext>
                </a:extLst>
              </a:tr>
              <a:tr h="243661">
                <a:tc>
                  <a:txBody>
                    <a:bodyPr/>
                    <a:lstStyle/>
                    <a:p>
                      <a:r>
                        <a:rPr lang="en-IN" sz="1200" b="0">
                          <a:solidFill>
                            <a:schemeClr val="tx1"/>
                          </a:solidFill>
                          <a:effectLst/>
                          <a:latin typeface="Georgia" panose="02040502050405020303" pitchFamily="18" charset="0"/>
                        </a:rPr>
                        <a:t>  3.2 Estimate Task Duration</a:t>
                      </a:r>
                    </a:p>
                  </a:txBody>
                  <a:tcPr marL="7620" marR="7620" marT="7620" marB="7620" anchor="ctr"/>
                </a:tc>
                <a:extLst>
                  <a:ext uri="{0D108BD9-81ED-4DB2-BD59-A6C34878D82A}">
                    <a16:rowId xmlns:a16="http://schemas.microsoft.com/office/drawing/2014/main" val="801310571"/>
                  </a:ext>
                </a:extLst>
              </a:tr>
              <a:tr h="243661">
                <a:tc>
                  <a:txBody>
                    <a:bodyPr/>
                    <a:lstStyle/>
                    <a:p>
                      <a:r>
                        <a:rPr lang="en-IN" sz="1200" b="0">
                          <a:solidFill>
                            <a:schemeClr val="tx1"/>
                          </a:solidFill>
                          <a:effectLst/>
                          <a:latin typeface="Georgia" panose="02040502050405020303" pitchFamily="18" charset="0"/>
                        </a:rPr>
                        <a:t>  3.3 Assign Resources</a:t>
                      </a:r>
                    </a:p>
                  </a:txBody>
                  <a:tcPr marL="7620" marR="7620" marT="7620" marB="7620" anchor="ctr"/>
                </a:tc>
                <a:extLst>
                  <a:ext uri="{0D108BD9-81ED-4DB2-BD59-A6C34878D82A}">
                    <a16:rowId xmlns:a16="http://schemas.microsoft.com/office/drawing/2014/main" val="3766008855"/>
                  </a:ext>
                </a:extLst>
              </a:tr>
              <a:tr h="243661">
                <a:tc>
                  <a:txBody>
                    <a:bodyPr/>
                    <a:lstStyle/>
                    <a:p>
                      <a:r>
                        <a:rPr lang="en-IN" sz="1200" b="0">
                          <a:solidFill>
                            <a:schemeClr val="tx1"/>
                          </a:solidFill>
                          <a:effectLst/>
                          <a:latin typeface="Georgia" panose="02040502050405020303" pitchFamily="18" charset="0"/>
                        </a:rPr>
                        <a:t>  3.4 Determine Task Relationships</a:t>
                      </a:r>
                    </a:p>
                  </a:txBody>
                  <a:tcPr marL="7620" marR="7620" marT="7620" marB="7620" anchor="ctr"/>
                </a:tc>
                <a:extLst>
                  <a:ext uri="{0D108BD9-81ED-4DB2-BD59-A6C34878D82A}">
                    <a16:rowId xmlns:a16="http://schemas.microsoft.com/office/drawing/2014/main" val="1457947020"/>
                  </a:ext>
                </a:extLst>
              </a:tr>
              <a:tr h="243661">
                <a:tc>
                  <a:txBody>
                    <a:bodyPr/>
                    <a:lstStyle/>
                    <a:p>
                      <a:r>
                        <a:rPr lang="en-IN" sz="1200" b="0">
                          <a:solidFill>
                            <a:schemeClr val="tx1"/>
                          </a:solidFill>
                          <a:effectLst/>
                          <a:latin typeface="Georgia" panose="02040502050405020303" pitchFamily="18" charset="0"/>
                        </a:rPr>
                        <a:t>  3.5 Enter Cost Information</a:t>
                      </a:r>
                    </a:p>
                  </a:txBody>
                  <a:tcPr marL="7620" marR="7620" marT="7620" marB="7620" anchor="ctr"/>
                </a:tc>
                <a:extLst>
                  <a:ext uri="{0D108BD9-81ED-4DB2-BD59-A6C34878D82A}">
                    <a16:rowId xmlns:a16="http://schemas.microsoft.com/office/drawing/2014/main" val="2336671165"/>
                  </a:ext>
                </a:extLst>
              </a:tr>
              <a:tr h="243661">
                <a:tc>
                  <a:txBody>
                    <a:bodyPr/>
                    <a:lstStyle/>
                    <a:p>
                      <a:r>
                        <a:rPr lang="en-US" sz="1200" b="0">
                          <a:solidFill>
                            <a:schemeClr val="tx1"/>
                          </a:solidFill>
                          <a:effectLst/>
                          <a:latin typeface="Georgia" panose="02040502050405020303" pitchFamily="18" charset="0"/>
                        </a:rPr>
                        <a:t>  3.6 Review Gantt and Pert Chart Information</a:t>
                      </a:r>
                    </a:p>
                  </a:txBody>
                  <a:tcPr marL="7620" marR="7620" marT="7620" marB="7620" anchor="ctr"/>
                </a:tc>
                <a:extLst>
                  <a:ext uri="{0D108BD9-81ED-4DB2-BD59-A6C34878D82A}">
                    <a16:rowId xmlns:a16="http://schemas.microsoft.com/office/drawing/2014/main" val="3011509526"/>
                  </a:ext>
                </a:extLst>
              </a:tr>
              <a:tr h="243661">
                <a:tc>
                  <a:txBody>
                    <a:bodyPr/>
                    <a:lstStyle/>
                    <a:p>
                      <a:r>
                        <a:rPr lang="en-IN" sz="1200" b="1">
                          <a:solidFill>
                            <a:schemeClr val="tx1"/>
                          </a:solidFill>
                          <a:effectLst/>
                          <a:latin typeface="Georgia" panose="02040502050405020303" pitchFamily="18" charset="0"/>
                        </a:rPr>
                        <a:t>4. Sample Tasks</a:t>
                      </a:r>
                    </a:p>
                  </a:txBody>
                  <a:tcPr marL="7620" marR="7620" marT="7620" marB="7620" anchor="ctr"/>
                </a:tc>
                <a:extLst>
                  <a:ext uri="{0D108BD9-81ED-4DB2-BD59-A6C34878D82A}">
                    <a16:rowId xmlns:a16="http://schemas.microsoft.com/office/drawing/2014/main" val="1058118095"/>
                  </a:ext>
                </a:extLst>
              </a:tr>
              <a:tr h="243661">
                <a:tc>
                  <a:txBody>
                    <a:bodyPr/>
                    <a:lstStyle/>
                    <a:p>
                      <a:r>
                        <a:rPr lang="en-IN" sz="1200" b="0">
                          <a:solidFill>
                            <a:schemeClr val="tx1"/>
                          </a:solidFill>
                          <a:effectLst/>
                          <a:latin typeface="Georgia" panose="02040502050405020303" pitchFamily="18" charset="0"/>
                        </a:rPr>
                        <a:t>  4.1 Collect Datasets</a:t>
                      </a:r>
                    </a:p>
                  </a:txBody>
                  <a:tcPr marL="7620" marR="7620" marT="7620" marB="7620" anchor="ctr"/>
                </a:tc>
                <a:extLst>
                  <a:ext uri="{0D108BD9-81ED-4DB2-BD59-A6C34878D82A}">
                    <a16:rowId xmlns:a16="http://schemas.microsoft.com/office/drawing/2014/main" val="2709796898"/>
                  </a:ext>
                </a:extLst>
              </a:tr>
              <a:tr h="243661">
                <a:tc>
                  <a:txBody>
                    <a:bodyPr/>
                    <a:lstStyle/>
                    <a:p>
                      <a:r>
                        <a:rPr lang="en-IN" sz="1200" b="0">
                          <a:solidFill>
                            <a:schemeClr val="tx1"/>
                          </a:solidFill>
                          <a:effectLst/>
                          <a:latin typeface="Georgia" panose="02040502050405020303" pitchFamily="18" charset="0"/>
                        </a:rPr>
                        <a:t>  4.2 Data Segmentation</a:t>
                      </a:r>
                    </a:p>
                  </a:txBody>
                  <a:tcPr marL="7620" marR="7620" marT="7620" marB="7620" anchor="ctr"/>
                </a:tc>
                <a:extLst>
                  <a:ext uri="{0D108BD9-81ED-4DB2-BD59-A6C34878D82A}">
                    <a16:rowId xmlns:a16="http://schemas.microsoft.com/office/drawing/2014/main" val="4274838920"/>
                  </a:ext>
                </a:extLst>
              </a:tr>
              <a:tr h="243661">
                <a:tc>
                  <a:txBody>
                    <a:bodyPr/>
                    <a:lstStyle/>
                    <a:p>
                      <a:r>
                        <a:rPr lang="en-IN" sz="1200" b="1">
                          <a:solidFill>
                            <a:schemeClr val="tx1"/>
                          </a:solidFill>
                          <a:effectLst/>
                          <a:latin typeface="Georgia" panose="02040502050405020303" pitchFamily="18" charset="0"/>
                        </a:rPr>
                        <a:t>5. Explore Tasks</a:t>
                      </a:r>
                    </a:p>
                  </a:txBody>
                  <a:tcPr marL="7620" marR="7620" marT="7620" marB="7620" anchor="ctr"/>
                </a:tc>
                <a:extLst>
                  <a:ext uri="{0D108BD9-81ED-4DB2-BD59-A6C34878D82A}">
                    <a16:rowId xmlns:a16="http://schemas.microsoft.com/office/drawing/2014/main" val="3723987433"/>
                  </a:ext>
                </a:extLst>
              </a:tr>
              <a:tr h="243661">
                <a:tc>
                  <a:txBody>
                    <a:bodyPr/>
                    <a:lstStyle/>
                    <a:p>
                      <a:r>
                        <a:rPr lang="en-IN" sz="1200" b="0">
                          <a:solidFill>
                            <a:schemeClr val="tx1"/>
                          </a:solidFill>
                          <a:effectLst/>
                          <a:latin typeface="Georgia" panose="02040502050405020303" pitchFamily="18" charset="0"/>
                        </a:rPr>
                        <a:t>  5.1 Data Cleaning</a:t>
                      </a:r>
                    </a:p>
                  </a:txBody>
                  <a:tcPr marL="7620" marR="7620" marT="7620" marB="7620" anchor="ctr"/>
                </a:tc>
                <a:extLst>
                  <a:ext uri="{0D108BD9-81ED-4DB2-BD59-A6C34878D82A}">
                    <a16:rowId xmlns:a16="http://schemas.microsoft.com/office/drawing/2014/main" val="2177856179"/>
                  </a:ext>
                </a:extLst>
              </a:tr>
              <a:tr h="243661">
                <a:tc>
                  <a:txBody>
                    <a:bodyPr/>
                    <a:lstStyle/>
                    <a:p>
                      <a:r>
                        <a:rPr lang="en-IN" sz="1200" b="0">
                          <a:solidFill>
                            <a:schemeClr val="tx1"/>
                          </a:solidFill>
                          <a:effectLst/>
                          <a:latin typeface="Georgia" panose="02040502050405020303" pitchFamily="18" charset="0"/>
                        </a:rPr>
                        <a:t>  5.2 Initial Data Exploration</a:t>
                      </a:r>
                    </a:p>
                  </a:txBody>
                  <a:tcPr marL="7620" marR="7620" marT="7620" marB="7620" anchor="ctr"/>
                </a:tc>
                <a:extLst>
                  <a:ext uri="{0D108BD9-81ED-4DB2-BD59-A6C34878D82A}">
                    <a16:rowId xmlns:a16="http://schemas.microsoft.com/office/drawing/2014/main" val="722250110"/>
                  </a:ext>
                </a:extLst>
              </a:tr>
              <a:tr h="243661">
                <a:tc>
                  <a:txBody>
                    <a:bodyPr/>
                    <a:lstStyle/>
                    <a:p>
                      <a:r>
                        <a:rPr lang="en-IN" sz="1200" b="0">
                          <a:solidFill>
                            <a:schemeClr val="tx1"/>
                          </a:solidFill>
                          <a:effectLst/>
                          <a:latin typeface="Georgia" panose="02040502050405020303" pitchFamily="18" charset="0"/>
                        </a:rPr>
                        <a:t>  5.3 Demographic Analysis of </a:t>
                      </a:r>
                      <a:r>
                        <a:rPr lang="en-IN" sz="1200" b="0" err="1">
                          <a:solidFill>
                            <a:schemeClr val="tx1"/>
                          </a:solidFill>
                          <a:effectLst/>
                          <a:latin typeface="Georgia" panose="02040502050405020303" pitchFamily="18" charset="0"/>
                        </a:rPr>
                        <a:t>Superhosts</a:t>
                      </a:r>
                      <a:endParaRPr lang="en-IN" sz="1200" b="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2758525880"/>
                  </a:ext>
                </a:extLst>
              </a:tr>
            </a:tbl>
          </a:graphicData>
        </a:graphic>
      </p:graphicFrame>
      <p:graphicFrame>
        <p:nvGraphicFramePr>
          <p:cNvPr id="3" name="Table 2">
            <a:extLst>
              <a:ext uri="{FF2B5EF4-FFF2-40B4-BE49-F238E27FC236}">
                <a16:creationId xmlns:a16="http://schemas.microsoft.com/office/drawing/2014/main" id="{491994C5-75DF-2701-6F9C-BC7F6216FBAD}"/>
              </a:ext>
            </a:extLst>
          </p:cNvPr>
          <p:cNvGraphicFramePr>
            <a:graphicFrameLocks noGrp="1"/>
          </p:cNvGraphicFramePr>
          <p:nvPr>
            <p:extLst>
              <p:ext uri="{D42A27DB-BD31-4B8C-83A1-F6EECF244321}">
                <p14:modId xmlns:p14="http://schemas.microsoft.com/office/powerpoint/2010/main" val="394102939"/>
              </p:ext>
            </p:extLst>
          </p:nvPr>
        </p:nvGraphicFramePr>
        <p:xfrm>
          <a:off x="6410632" y="1257298"/>
          <a:ext cx="4681559" cy="4176900"/>
        </p:xfrm>
        <a:graphic>
          <a:graphicData uri="http://schemas.openxmlformats.org/drawingml/2006/table">
            <a:tbl>
              <a:tblPr firstRow="1" bandRow="1">
                <a:tableStyleId>{5C22544A-7EE6-4342-B048-85BDC9FD1C3A}</a:tableStyleId>
              </a:tblPr>
              <a:tblGrid>
                <a:gridCol w="4681559">
                  <a:extLst>
                    <a:ext uri="{9D8B030D-6E8A-4147-A177-3AD203B41FA5}">
                      <a16:colId xmlns:a16="http://schemas.microsoft.com/office/drawing/2014/main" val="1841674381"/>
                    </a:ext>
                  </a:extLst>
                </a:gridCol>
              </a:tblGrid>
              <a:tr h="245700">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extLst>
                  <a:ext uri="{0D108BD9-81ED-4DB2-BD59-A6C34878D82A}">
                    <a16:rowId xmlns:a16="http://schemas.microsoft.com/office/drawing/2014/main" val="949454749"/>
                  </a:ext>
                </a:extLst>
              </a:tr>
              <a:tr h="245700">
                <a:tc>
                  <a:txBody>
                    <a:bodyPr/>
                    <a:lstStyle/>
                    <a:p>
                      <a:r>
                        <a:rPr lang="en-IN" sz="1200" b="1">
                          <a:solidFill>
                            <a:schemeClr val="tx1"/>
                          </a:solidFill>
                          <a:effectLst/>
                          <a:latin typeface="Georgia" panose="02040502050405020303" pitchFamily="18" charset="0"/>
                        </a:rPr>
                        <a:t>6. Modify Tasks</a:t>
                      </a:r>
                    </a:p>
                  </a:txBody>
                  <a:tcPr marL="7620" marR="7620" marT="7620" marB="7620" anchor="ctr"/>
                </a:tc>
                <a:extLst>
                  <a:ext uri="{0D108BD9-81ED-4DB2-BD59-A6C34878D82A}">
                    <a16:rowId xmlns:a16="http://schemas.microsoft.com/office/drawing/2014/main" val="3488616953"/>
                  </a:ext>
                </a:extLst>
              </a:tr>
              <a:tr h="245700">
                <a:tc>
                  <a:txBody>
                    <a:bodyPr/>
                    <a:lstStyle/>
                    <a:p>
                      <a:r>
                        <a:rPr lang="en-IN" sz="1200" b="0">
                          <a:solidFill>
                            <a:schemeClr val="tx1"/>
                          </a:solidFill>
                          <a:effectLst/>
                          <a:latin typeface="Georgia" panose="02040502050405020303" pitchFamily="18" charset="0"/>
                        </a:rPr>
                        <a:t>  6.1 Feature Engineering</a:t>
                      </a:r>
                    </a:p>
                  </a:txBody>
                  <a:tcPr marL="7620" marR="7620" marT="7620" marB="7620" anchor="ctr"/>
                </a:tc>
                <a:extLst>
                  <a:ext uri="{0D108BD9-81ED-4DB2-BD59-A6C34878D82A}">
                    <a16:rowId xmlns:a16="http://schemas.microsoft.com/office/drawing/2014/main" val="1679734679"/>
                  </a:ext>
                </a:extLst>
              </a:tr>
              <a:tr h="245700">
                <a:tc>
                  <a:txBody>
                    <a:bodyPr/>
                    <a:lstStyle/>
                    <a:p>
                      <a:r>
                        <a:rPr lang="en-IN" sz="1200" b="0">
                          <a:solidFill>
                            <a:schemeClr val="tx1"/>
                          </a:solidFill>
                          <a:effectLst/>
                          <a:latin typeface="Georgia" panose="02040502050405020303" pitchFamily="18" charset="0"/>
                        </a:rPr>
                        <a:t>  6.2 Sentiment Analysis Data Preparation</a:t>
                      </a:r>
                    </a:p>
                  </a:txBody>
                  <a:tcPr marL="7620" marR="7620" marT="7620" marB="7620" anchor="ctr"/>
                </a:tc>
                <a:extLst>
                  <a:ext uri="{0D108BD9-81ED-4DB2-BD59-A6C34878D82A}">
                    <a16:rowId xmlns:a16="http://schemas.microsoft.com/office/drawing/2014/main" val="65084358"/>
                  </a:ext>
                </a:extLst>
              </a:tr>
              <a:tr h="245700">
                <a:tc>
                  <a:txBody>
                    <a:bodyPr/>
                    <a:lstStyle/>
                    <a:p>
                      <a:r>
                        <a:rPr lang="en-IN" sz="1200" b="1">
                          <a:solidFill>
                            <a:schemeClr val="tx1"/>
                          </a:solidFill>
                          <a:effectLst/>
                          <a:latin typeface="Georgia" panose="02040502050405020303" pitchFamily="18" charset="0"/>
                        </a:rPr>
                        <a:t>7. Model Tasks</a:t>
                      </a:r>
                    </a:p>
                  </a:txBody>
                  <a:tcPr marL="7620" marR="7620" marT="7620" marB="7620" anchor="ctr"/>
                </a:tc>
                <a:extLst>
                  <a:ext uri="{0D108BD9-81ED-4DB2-BD59-A6C34878D82A}">
                    <a16:rowId xmlns:a16="http://schemas.microsoft.com/office/drawing/2014/main" val="1988994593"/>
                  </a:ext>
                </a:extLst>
              </a:tr>
              <a:tr h="245700">
                <a:tc>
                  <a:txBody>
                    <a:bodyPr/>
                    <a:lstStyle/>
                    <a:p>
                      <a:r>
                        <a:rPr lang="en-IN" sz="1200" b="0">
                          <a:solidFill>
                            <a:schemeClr val="tx1"/>
                          </a:solidFill>
                          <a:effectLst/>
                          <a:latin typeface="Georgia" panose="02040502050405020303" pitchFamily="18" charset="0"/>
                        </a:rPr>
                        <a:t>  7.1 Model Development</a:t>
                      </a:r>
                    </a:p>
                  </a:txBody>
                  <a:tcPr marL="7620" marR="7620" marT="7620" marB="7620" anchor="ctr"/>
                </a:tc>
                <a:extLst>
                  <a:ext uri="{0D108BD9-81ED-4DB2-BD59-A6C34878D82A}">
                    <a16:rowId xmlns:a16="http://schemas.microsoft.com/office/drawing/2014/main" val="521732441"/>
                  </a:ext>
                </a:extLst>
              </a:tr>
              <a:tr h="245700">
                <a:tc>
                  <a:txBody>
                    <a:bodyPr/>
                    <a:lstStyle/>
                    <a:p>
                      <a:r>
                        <a:rPr lang="en-IN" sz="1200" b="0">
                          <a:solidFill>
                            <a:schemeClr val="tx1"/>
                          </a:solidFill>
                          <a:effectLst/>
                          <a:latin typeface="Georgia" panose="02040502050405020303" pitchFamily="18" charset="0"/>
                        </a:rPr>
                        <a:t>  7.2 Model Comparison and Optimization</a:t>
                      </a:r>
                    </a:p>
                  </a:txBody>
                  <a:tcPr marL="7620" marR="7620" marT="7620" marB="7620" anchor="ctr"/>
                </a:tc>
                <a:extLst>
                  <a:ext uri="{0D108BD9-81ED-4DB2-BD59-A6C34878D82A}">
                    <a16:rowId xmlns:a16="http://schemas.microsoft.com/office/drawing/2014/main" val="2976027633"/>
                  </a:ext>
                </a:extLst>
              </a:tr>
              <a:tr h="245700">
                <a:tc>
                  <a:txBody>
                    <a:bodyPr/>
                    <a:lstStyle/>
                    <a:p>
                      <a:r>
                        <a:rPr lang="en-US" sz="1200" b="0">
                          <a:solidFill>
                            <a:schemeClr val="tx1"/>
                          </a:solidFill>
                          <a:effectLst/>
                          <a:latin typeface="Georgia" panose="02040502050405020303" pitchFamily="18" charset="0"/>
                        </a:rPr>
                        <a:t>  7.3 Churn and </a:t>
                      </a:r>
                      <a:r>
                        <a:rPr lang="en-US" sz="1200" b="0" err="1">
                          <a:solidFill>
                            <a:schemeClr val="tx1"/>
                          </a:solidFill>
                          <a:effectLst/>
                          <a:latin typeface="Georgia" panose="02040502050405020303" pitchFamily="18" charset="0"/>
                        </a:rPr>
                        <a:t>Superhost</a:t>
                      </a:r>
                      <a:r>
                        <a:rPr lang="en-US" sz="1200" b="0">
                          <a:solidFill>
                            <a:schemeClr val="tx1"/>
                          </a:solidFill>
                          <a:effectLst/>
                          <a:latin typeface="Georgia" panose="02040502050405020303" pitchFamily="18" charset="0"/>
                        </a:rPr>
                        <a:t> Status Analysis</a:t>
                      </a:r>
                    </a:p>
                  </a:txBody>
                  <a:tcPr marL="7620" marR="7620" marT="7620" marB="7620" anchor="ctr"/>
                </a:tc>
                <a:extLst>
                  <a:ext uri="{0D108BD9-81ED-4DB2-BD59-A6C34878D82A}">
                    <a16:rowId xmlns:a16="http://schemas.microsoft.com/office/drawing/2014/main" val="130400882"/>
                  </a:ext>
                </a:extLst>
              </a:tr>
              <a:tr h="245700">
                <a:tc>
                  <a:txBody>
                    <a:bodyPr/>
                    <a:lstStyle/>
                    <a:p>
                      <a:r>
                        <a:rPr lang="en-IN" sz="1200" b="1">
                          <a:solidFill>
                            <a:schemeClr val="tx1"/>
                          </a:solidFill>
                          <a:effectLst/>
                          <a:latin typeface="Georgia" panose="02040502050405020303" pitchFamily="18" charset="0"/>
                        </a:rPr>
                        <a:t>8. Assess Tasks</a:t>
                      </a:r>
                    </a:p>
                  </a:txBody>
                  <a:tcPr marL="7620" marR="7620" marT="7620" marB="7620" anchor="ctr"/>
                </a:tc>
                <a:extLst>
                  <a:ext uri="{0D108BD9-81ED-4DB2-BD59-A6C34878D82A}">
                    <a16:rowId xmlns:a16="http://schemas.microsoft.com/office/drawing/2014/main" val="2894280037"/>
                  </a:ext>
                </a:extLst>
              </a:tr>
              <a:tr h="245700">
                <a:tc>
                  <a:txBody>
                    <a:bodyPr/>
                    <a:lstStyle/>
                    <a:p>
                      <a:r>
                        <a:rPr lang="en-IN" sz="1200" b="0">
                          <a:solidFill>
                            <a:schemeClr val="tx1"/>
                          </a:solidFill>
                          <a:effectLst/>
                          <a:latin typeface="Georgia" panose="02040502050405020303" pitchFamily="18" charset="0"/>
                        </a:rPr>
                        <a:t>  8.1 Model Evaluation</a:t>
                      </a:r>
                    </a:p>
                  </a:txBody>
                  <a:tcPr marL="7620" marR="7620" marT="7620" marB="7620" anchor="ctr"/>
                </a:tc>
                <a:extLst>
                  <a:ext uri="{0D108BD9-81ED-4DB2-BD59-A6C34878D82A}">
                    <a16:rowId xmlns:a16="http://schemas.microsoft.com/office/drawing/2014/main" val="107642531"/>
                  </a:ext>
                </a:extLst>
              </a:tr>
              <a:tr h="245700">
                <a:tc>
                  <a:txBody>
                    <a:bodyPr/>
                    <a:lstStyle/>
                    <a:p>
                      <a:r>
                        <a:rPr lang="en-IN" sz="1200" b="0">
                          <a:solidFill>
                            <a:schemeClr val="tx1"/>
                          </a:solidFill>
                          <a:effectLst/>
                          <a:latin typeface="Georgia" panose="02040502050405020303" pitchFamily="18" charset="0"/>
                        </a:rPr>
                        <a:t>  8.2 Stakeholder Review</a:t>
                      </a:r>
                    </a:p>
                  </a:txBody>
                  <a:tcPr marL="7620" marR="7620" marT="7620" marB="7620" anchor="ctr"/>
                </a:tc>
                <a:extLst>
                  <a:ext uri="{0D108BD9-81ED-4DB2-BD59-A6C34878D82A}">
                    <a16:rowId xmlns:a16="http://schemas.microsoft.com/office/drawing/2014/main" val="4270175389"/>
                  </a:ext>
                </a:extLst>
              </a:tr>
              <a:tr h="245700">
                <a:tc>
                  <a:txBody>
                    <a:bodyPr/>
                    <a:lstStyle/>
                    <a:p>
                      <a:r>
                        <a:rPr lang="en-IN" sz="1200" b="0">
                          <a:solidFill>
                            <a:schemeClr val="tx1"/>
                          </a:solidFill>
                          <a:effectLst/>
                          <a:latin typeface="Georgia" panose="02040502050405020303" pitchFamily="18" charset="0"/>
                        </a:rPr>
                        <a:t>  8.3 Model Refinement</a:t>
                      </a:r>
                    </a:p>
                  </a:txBody>
                  <a:tcPr marL="7620" marR="7620" marT="7620" marB="7620" anchor="ctr"/>
                </a:tc>
                <a:extLst>
                  <a:ext uri="{0D108BD9-81ED-4DB2-BD59-A6C34878D82A}">
                    <a16:rowId xmlns:a16="http://schemas.microsoft.com/office/drawing/2014/main" val="6033247"/>
                  </a:ext>
                </a:extLst>
              </a:tr>
              <a:tr h="245700">
                <a:tc>
                  <a:txBody>
                    <a:bodyPr/>
                    <a:lstStyle/>
                    <a:p>
                      <a:r>
                        <a:rPr lang="en-IN" sz="1200" b="1">
                          <a:solidFill>
                            <a:schemeClr val="tx1"/>
                          </a:solidFill>
                          <a:effectLst/>
                          <a:latin typeface="Georgia" panose="02040502050405020303" pitchFamily="18" charset="0"/>
                        </a:rPr>
                        <a:t>9. Closure Tasks</a:t>
                      </a:r>
                    </a:p>
                  </a:txBody>
                  <a:tcPr marL="7620" marR="7620" marT="7620" marB="7620" anchor="ctr"/>
                </a:tc>
                <a:extLst>
                  <a:ext uri="{0D108BD9-81ED-4DB2-BD59-A6C34878D82A}">
                    <a16:rowId xmlns:a16="http://schemas.microsoft.com/office/drawing/2014/main" val="2056746081"/>
                  </a:ext>
                </a:extLst>
              </a:tr>
              <a:tr h="245700">
                <a:tc>
                  <a:txBody>
                    <a:bodyPr/>
                    <a:lstStyle/>
                    <a:p>
                      <a:r>
                        <a:rPr lang="en-IN" sz="1200" b="0">
                          <a:solidFill>
                            <a:schemeClr val="tx1"/>
                          </a:solidFill>
                          <a:effectLst/>
                          <a:latin typeface="Georgia" panose="02040502050405020303" pitchFamily="18" charset="0"/>
                        </a:rPr>
                        <a:t>  9.1 Prepare Final Project Report</a:t>
                      </a:r>
                    </a:p>
                  </a:txBody>
                  <a:tcPr marL="7620" marR="7620" marT="7620" marB="7620" anchor="ctr"/>
                </a:tc>
                <a:extLst>
                  <a:ext uri="{0D108BD9-81ED-4DB2-BD59-A6C34878D82A}">
                    <a16:rowId xmlns:a16="http://schemas.microsoft.com/office/drawing/2014/main" val="2887755587"/>
                  </a:ext>
                </a:extLst>
              </a:tr>
              <a:tr h="245700">
                <a:tc>
                  <a:txBody>
                    <a:bodyPr/>
                    <a:lstStyle/>
                    <a:p>
                      <a:r>
                        <a:rPr lang="en-US" sz="1200" b="0">
                          <a:solidFill>
                            <a:schemeClr val="tx1"/>
                          </a:solidFill>
                          <a:effectLst/>
                          <a:latin typeface="Georgia" panose="02040502050405020303" pitchFamily="18" charset="0"/>
                        </a:rPr>
                        <a:t>  9.2 Present Final Project to Stakeholders</a:t>
                      </a:r>
                    </a:p>
                  </a:txBody>
                  <a:tcPr marL="7620" marR="7620" marT="7620" marB="7620" anchor="ctr"/>
                </a:tc>
                <a:extLst>
                  <a:ext uri="{0D108BD9-81ED-4DB2-BD59-A6C34878D82A}">
                    <a16:rowId xmlns:a16="http://schemas.microsoft.com/office/drawing/2014/main" val="245317623"/>
                  </a:ext>
                </a:extLst>
              </a:tr>
              <a:tr h="245700">
                <a:tc>
                  <a:txBody>
                    <a:bodyPr/>
                    <a:lstStyle/>
                    <a:p>
                      <a:r>
                        <a:rPr lang="en-IN" sz="1200" b="0">
                          <a:solidFill>
                            <a:schemeClr val="tx1"/>
                          </a:solidFill>
                          <a:effectLst/>
                          <a:latin typeface="Georgia" panose="02040502050405020303" pitchFamily="18" charset="0"/>
                        </a:rPr>
                        <a:t>  9.3 Prepare Lessons Learned</a:t>
                      </a:r>
                    </a:p>
                  </a:txBody>
                  <a:tcPr marL="7620" marR="7620" marT="7620" marB="7620" anchor="ctr"/>
                </a:tc>
                <a:extLst>
                  <a:ext uri="{0D108BD9-81ED-4DB2-BD59-A6C34878D82A}">
                    <a16:rowId xmlns:a16="http://schemas.microsoft.com/office/drawing/2014/main" val="4284425096"/>
                  </a:ext>
                </a:extLst>
              </a:tr>
              <a:tr h="245700">
                <a:tc>
                  <a:txBody>
                    <a:bodyPr/>
                    <a:lstStyle/>
                    <a:p>
                      <a:r>
                        <a:rPr lang="en-IN" sz="1200" b="1">
                          <a:solidFill>
                            <a:schemeClr val="tx1"/>
                          </a:solidFill>
                          <a:effectLst/>
                          <a:latin typeface="Georgia" panose="02040502050405020303" pitchFamily="18" charset="0"/>
                        </a:rPr>
                        <a:t>10. End Project</a:t>
                      </a:r>
                    </a:p>
                  </a:txBody>
                  <a:tcPr marL="7620" marR="7620" marT="7620" marB="7620" anchor="ctr"/>
                </a:tc>
                <a:extLst>
                  <a:ext uri="{0D108BD9-81ED-4DB2-BD59-A6C34878D82A}">
                    <a16:rowId xmlns:a16="http://schemas.microsoft.com/office/drawing/2014/main" val="147577582"/>
                  </a:ext>
                </a:extLst>
              </a:tr>
            </a:tbl>
          </a:graphicData>
        </a:graphic>
      </p:graphicFrame>
      <p:pic>
        <p:nvPicPr>
          <p:cNvPr id="1026" name="Picture 2" descr="Python Data Analysis - Third Edition">
            <a:extLst>
              <a:ext uri="{FF2B5EF4-FFF2-40B4-BE49-F238E27FC236}">
                <a16:creationId xmlns:a16="http://schemas.microsoft.com/office/drawing/2014/main" id="{8CBB4493-39FB-1D16-1358-F3BA95DDE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0116" y="5600702"/>
            <a:ext cx="5988855" cy="101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6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2704-7DE3-CCD6-D2E8-2BD89EE80CC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0BD8208-FD78-DCDB-6435-D00987088BDE}"/>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FEC7EC59-8D0A-6B58-0B47-A70EF3ACF811}"/>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A3C49D2-946D-0B96-64EF-A6672A72D9E0}"/>
              </a:ext>
            </a:extLst>
          </p:cNvPr>
          <p:cNvSpPr txBox="1"/>
          <p:nvPr/>
        </p:nvSpPr>
        <p:spPr>
          <a:xfrm>
            <a:off x="1318437" y="240168"/>
            <a:ext cx="10590534"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Tasks, Durations &amp; Predecessors</a:t>
            </a:r>
          </a:p>
        </p:txBody>
      </p:sp>
      <p:graphicFrame>
        <p:nvGraphicFramePr>
          <p:cNvPr id="7" name="Table 6">
            <a:extLst>
              <a:ext uri="{FF2B5EF4-FFF2-40B4-BE49-F238E27FC236}">
                <a16:creationId xmlns:a16="http://schemas.microsoft.com/office/drawing/2014/main" id="{2AFE8CCE-A7AC-DF09-6612-F3ED15B9857D}"/>
              </a:ext>
            </a:extLst>
          </p:cNvPr>
          <p:cNvGraphicFramePr>
            <a:graphicFrameLocks noGrp="1"/>
          </p:cNvGraphicFramePr>
          <p:nvPr>
            <p:extLst>
              <p:ext uri="{D42A27DB-BD31-4B8C-83A1-F6EECF244321}">
                <p14:modId xmlns:p14="http://schemas.microsoft.com/office/powerpoint/2010/main" val="2106253725"/>
              </p:ext>
            </p:extLst>
          </p:nvPr>
        </p:nvGraphicFramePr>
        <p:xfrm>
          <a:off x="569094" y="1140186"/>
          <a:ext cx="5289445" cy="5581743"/>
        </p:xfrm>
        <a:graphic>
          <a:graphicData uri="http://schemas.openxmlformats.org/drawingml/2006/table">
            <a:tbl>
              <a:tblPr firstRow="1" bandRow="1">
                <a:tableStyleId>{5C22544A-7EE6-4342-B048-85BDC9FD1C3A}</a:tableStyleId>
              </a:tblPr>
              <a:tblGrid>
                <a:gridCol w="3158429">
                  <a:extLst>
                    <a:ext uri="{9D8B030D-6E8A-4147-A177-3AD203B41FA5}">
                      <a16:colId xmlns:a16="http://schemas.microsoft.com/office/drawing/2014/main" val="796318688"/>
                    </a:ext>
                  </a:extLst>
                </a:gridCol>
                <a:gridCol w="908272">
                  <a:extLst>
                    <a:ext uri="{9D8B030D-6E8A-4147-A177-3AD203B41FA5}">
                      <a16:colId xmlns:a16="http://schemas.microsoft.com/office/drawing/2014/main" val="4033528991"/>
                    </a:ext>
                  </a:extLst>
                </a:gridCol>
                <a:gridCol w="1222744">
                  <a:extLst>
                    <a:ext uri="{9D8B030D-6E8A-4147-A177-3AD203B41FA5}">
                      <a16:colId xmlns:a16="http://schemas.microsoft.com/office/drawing/2014/main" val="1240087741"/>
                    </a:ext>
                  </a:extLst>
                </a:gridCol>
              </a:tblGrid>
              <a:tr h="266158">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tc>
                  <a:txBody>
                    <a:bodyPr/>
                    <a:lstStyle/>
                    <a:p>
                      <a:r>
                        <a:rPr lang="en-IN" sz="1200">
                          <a:latin typeface="Georgia" panose="02040502050405020303" pitchFamily="18" charset="0"/>
                        </a:rPr>
                        <a:t>Duration</a:t>
                      </a:r>
                    </a:p>
                  </a:txBody>
                  <a:tcPr>
                    <a:solidFill>
                      <a:schemeClr val="accent1">
                        <a:lumMod val="50000"/>
                      </a:schemeClr>
                    </a:solidFill>
                  </a:tcPr>
                </a:tc>
                <a:tc>
                  <a:txBody>
                    <a:bodyPr/>
                    <a:lstStyle/>
                    <a:p>
                      <a:r>
                        <a:rPr lang="en-IN" sz="1200">
                          <a:latin typeface="Georgia" panose="02040502050405020303" pitchFamily="18" charset="0"/>
                        </a:rPr>
                        <a:t>Predecessors</a:t>
                      </a:r>
                    </a:p>
                  </a:txBody>
                  <a:tcPr>
                    <a:solidFill>
                      <a:schemeClr val="accent1">
                        <a:lumMod val="50000"/>
                      </a:schemeClr>
                    </a:solidFill>
                  </a:tcPr>
                </a:tc>
                <a:extLst>
                  <a:ext uri="{0D108BD9-81ED-4DB2-BD59-A6C34878D82A}">
                    <a16:rowId xmlns:a16="http://schemas.microsoft.com/office/drawing/2014/main" val="2814021186"/>
                  </a:ext>
                </a:extLst>
              </a:tr>
              <a:tr h="266158">
                <a:tc>
                  <a:txBody>
                    <a:bodyPr/>
                    <a:lstStyle/>
                    <a:p>
                      <a:r>
                        <a:rPr lang="en-IN" sz="1200" b="1">
                          <a:solidFill>
                            <a:schemeClr val="tx1"/>
                          </a:solidFill>
                          <a:effectLst/>
                          <a:latin typeface="Georgia" panose="02040502050405020303" pitchFamily="18" charset="0"/>
                        </a:rPr>
                        <a:t>1. Start Project</a:t>
                      </a:r>
                    </a:p>
                  </a:txBody>
                  <a:tcPr marL="7620" marR="7620" marT="7620" marB="7620" anchor="ctr"/>
                </a:tc>
                <a:tc>
                  <a:txBody>
                    <a:bodyPr/>
                    <a:lstStyle/>
                    <a:p>
                      <a:pPr algn="ctr"/>
                      <a:r>
                        <a:rPr lang="en-IN" sz="1200">
                          <a:latin typeface="Georgia" panose="02040502050405020303" pitchFamily="18" charset="0"/>
                        </a:rPr>
                        <a:t>0</a:t>
                      </a:r>
                    </a:p>
                  </a:txBody>
                  <a:tcPr/>
                </a:tc>
                <a:tc>
                  <a:txBody>
                    <a:bodyPr/>
                    <a:lstStyle/>
                    <a:p>
                      <a:pPr algn="ctr"/>
                      <a:r>
                        <a:rPr lang="en-IN" sz="1200">
                          <a:solidFill>
                            <a:schemeClr val="tx1"/>
                          </a:solidFill>
                          <a:effectLst/>
                          <a:latin typeface="Georgia" panose="02040502050405020303" pitchFamily="18" charset="0"/>
                        </a:rPr>
                        <a:t>-</a:t>
                      </a:r>
                    </a:p>
                  </a:txBody>
                  <a:tcPr marL="7620" marR="7620" marT="7620" marB="7620" anchor="ctr"/>
                </a:tc>
                <a:extLst>
                  <a:ext uri="{0D108BD9-81ED-4DB2-BD59-A6C34878D82A}">
                    <a16:rowId xmlns:a16="http://schemas.microsoft.com/office/drawing/2014/main" val="3867360148"/>
                  </a:ext>
                </a:extLst>
              </a:tr>
              <a:tr h="266158">
                <a:tc>
                  <a:txBody>
                    <a:bodyPr/>
                    <a:lstStyle/>
                    <a:p>
                      <a:r>
                        <a:rPr lang="en-IN" sz="1200" b="1">
                          <a:solidFill>
                            <a:schemeClr val="tx1"/>
                          </a:solidFill>
                          <a:effectLst/>
                          <a:latin typeface="Georgia" panose="02040502050405020303" pitchFamily="18" charset="0"/>
                        </a:rPr>
                        <a:t>2. Initiating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1</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14776516"/>
                  </a:ext>
                </a:extLst>
              </a:tr>
              <a:tr h="266158">
                <a:tc>
                  <a:txBody>
                    <a:bodyPr/>
                    <a:lstStyle/>
                    <a:p>
                      <a:r>
                        <a:rPr lang="en-IN" sz="1200" b="0">
                          <a:solidFill>
                            <a:schemeClr val="tx1"/>
                          </a:solidFill>
                          <a:effectLst/>
                          <a:latin typeface="Georgia" panose="02040502050405020303" pitchFamily="18" charset="0"/>
                        </a:rPr>
                        <a:t>  2.1 Initial Meeting</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1</a:t>
                      </a:r>
                    </a:p>
                  </a:txBody>
                  <a:tcPr marL="7620" marR="7620" marT="7620" marB="7620" anchor="ctr"/>
                </a:tc>
                <a:extLst>
                  <a:ext uri="{0D108BD9-81ED-4DB2-BD59-A6C34878D82A}">
                    <a16:rowId xmlns:a16="http://schemas.microsoft.com/office/drawing/2014/main" val="565919773"/>
                  </a:ext>
                </a:extLst>
              </a:tr>
              <a:tr h="266158">
                <a:tc>
                  <a:txBody>
                    <a:bodyPr/>
                    <a:lstStyle/>
                    <a:p>
                      <a:r>
                        <a:rPr lang="en-IN" sz="1200" b="0">
                          <a:solidFill>
                            <a:schemeClr val="tx1"/>
                          </a:solidFill>
                          <a:effectLst/>
                          <a:latin typeface="Georgia" panose="02040502050405020303" pitchFamily="18" charset="0"/>
                        </a:rPr>
                        <a:t>  2.2 Draft Project Requirements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3</a:t>
                      </a:r>
                    </a:p>
                  </a:txBody>
                  <a:tcPr marL="7620" marR="7620" marT="7620" marB="7620" anchor="ctr"/>
                </a:tc>
                <a:extLst>
                  <a:ext uri="{0D108BD9-81ED-4DB2-BD59-A6C34878D82A}">
                    <a16:rowId xmlns:a16="http://schemas.microsoft.com/office/drawing/2014/main" val="1133947730"/>
                  </a:ext>
                </a:extLst>
              </a:tr>
              <a:tr h="266158">
                <a:tc>
                  <a:txBody>
                    <a:bodyPr/>
                    <a:lstStyle/>
                    <a:p>
                      <a:r>
                        <a:rPr lang="en-IN" sz="1200" b="0">
                          <a:solidFill>
                            <a:schemeClr val="tx1"/>
                          </a:solidFill>
                          <a:effectLst/>
                          <a:latin typeface="Georgia" panose="02040502050405020303" pitchFamily="18" charset="0"/>
                        </a:rPr>
                        <a:t>  2.3 Review With Stakeholders</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4</a:t>
                      </a:r>
                    </a:p>
                  </a:txBody>
                  <a:tcPr marL="7620" marR="7620" marT="7620" marB="7620" anchor="ctr"/>
                </a:tc>
                <a:extLst>
                  <a:ext uri="{0D108BD9-81ED-4DB2-BD59-A6C34878D82A}">
                    <a16:rowId xmlns:a16="http://schemas.microsoft.com/office/drawing/2014/main" val="3293756229"/>
                  </a:ext>
                </a:extLst>
              </a:tr>
              <a:tr h="266158">
                <a:tc>
                  <a:txBody>
                    <a:bodyPr/>
                    <a:lstStyle/>
                    <a:p>
                      <a:r>
                        <a:rPr lang="en-IN" sz="1200" b="0">
                          <a:solidFill>
                            <a:schemeClr val="tx1"/>
                          </a:solidFill>
                          <a:effectLst/>
                          <a:latin typeface="Georgia" panose="02040502050405020303" pitchFamily="18" charset="0"/>
                        </a:rPr>
                        <a:t>  2.4 Develop Project Charter</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4</a:t>
                      </a:r>
                    </a:p>
                  </a:txBody>
                  <a:tcPr marL="7620" marR="7620" marT="7620" marB="7620" anchor="ctr"/>
                </a:tc>
                <a:extLst>
                  <a:ext uri="{0D108BD9-81ED-4DB2-BD59-A6C34878D82A}">
                    <a16:rowId xmlns:a16="http://schemas.microsoft.com/office/drawing/2014/main" val="1168722028"/>
                  </a:ext>
                </a:extLst>
              </a:tr>
              <a:tr h="266158">
                <a:tc>
                  <a:txBody>
                    <a:bodyPr/>
                    <a:lstStyle/>
                    <a:p>
                      <a:r>
                        <a:rPr lang="en-IN" sz="1200" b="0">
                          <a:solidFill>
                            <a:schemeClr val="tx1"/>
                          </a:solidFill>
                          <a:effectLst/>
                          <a:latin typeface="Georgia" panose="02040502050405020303" pitchFamily="18" charset="0"/>
                        </a:rPr>
                        <a:t>  2.5 Charter Signed</a:t>
                      </a:r>
                    </a:p>
                  </a:txBody>
                  <a:tcPr marL="7620" marR="7620" marT="7620" marB="7620" anchor="ctr"/>
                </a:tc>
                <a:tc>
                  <a:txBody>
                    <a:bodyPr/>
                    <a:lstStyle/>
                    <a:p>
                      <a:pPr algn="ctr"/>
                      <a:r>
                        <a:rPr lang="en-IN" sz="1200">
                          <a:latin typeface="Georgia" panose="02040502050405020303" pitchFamily="18" charset="0"/>
                        </a:rPr>
                        <a:t>0</a:t>
                      </a:r>
                    </a:p>
                  </a:txBody>
                  <a:tcPr/>
                </a:tc>
                <a:tc>
                  <a:txBody>
                    <a:bodyPr/>
                    <a:lstStyle/>
                    <a:p>
                      <a:pPr algn="ctr"/>
                      <a:r>
                        <a:rPr lang="en-IN" sz="1200">
                          <a:solidFill>
                            <a:schemeClr val="tx1"/>
                          </a:solidFill>
                          <a:effectLst/>
                          <a:latin typeface="Georgia" panose="02040502050405020303" pitchFamily="18" charset="0"/>
                        </a:rPr>
                        <a:t>6</a:t>
                      </a:r>
                    </a:p>
                  </a:txBody>
                  <a:tcPr marL="7620" marR="7620" marT="7620" marB="7620" anchor="ctr"/>
                </a:tc>
                <a:extLst>
                  <a:ext uri="{0D108BD9-81ED-4DB2-BD59-A6C34878D82A}">
                    <a16:rowId xmlns:a16="http://schemas.microsoft.com/office/drawing/2014/main" val="1105581124"/>
                  </a:ext>
                </a:extLst>
              </a:tr>
              <a:tr h="266158">
                <a:tc>
                  <a:txBody>
                    <a:bodyPr/>
                    <a:lstStyle/>
                    <a:p>
                      <a:r>
                        <a:rPr lang="en-IN" sz="1200" b="1">
                          <a:solidFill>
                            <a:schemeClr val="tx1"/>
                          </a:solidFill>
                          <a:effectLst/>
                          <a:latin typeface="Georgia" panose="02040502050405020303" pitchFamily="18" charset="0"/>
                        </a:rPr>
                        <a:t>3. Planning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7</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272599127"/>
                  </a:ext>
                </a:extLst>
              </a:tr>
              <a:tr h="266158">
                <a:tc>
                  <a:txBody>
                    <a:bodyPr/>
                    <a:lstStyle/>
                    <a:p>
                      <a:r>
                        <a:rPr lang="en-IN" sz="1200" b="0">
                          <a:solidFill>
                            <a:schemeClr val="tx1"/>
                          </a:solidFill>
                          <a:effectLst/>
                          <a:latin typeface="Georgia" panose="02040502050405020303" pitchFamily="18" charset="0"/>
                        </a:rPr>
                        <a:t>  3.1 Develop WBS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7</a:t>
                      </a:r>
                    </a:p>
                  </a:txBody>
                  <a:tcPr marL="7620" marR="7620" marT="7620" marB="7620" anchor="ctr"/>
                </a:tc>
                <a:extLst>
                  <a:ext uri="{0D108BD9-81ED-4DB2-BD59-A6C34878D82A}">
                    <a16:rowId xmlns:a16="http://schemas.microsoft.com/office/drawing/2014/main" val="774512097"/>
                  </a:ext>
                </a:extLst>
              </a:tr>
              <a:tr h="266158">
                <a:tc>
                  <a:txBody>
                    <a:bodyPr/>
                    <a:lstStyle/>
                    <a:p>
                      <a:r>
                        <a:rPr lang="en-IN" sz="1200" b="0">
                          <a:solidFill>
                            <a:schemeClr val="tx1"/>
                          </a:solidFill>
                          <a:effectLst/>
                          <a:latin typeface="Georgia" panose="02040502050405020303" pitchFamily="18" charset="0"/>
                        </a:rPr>
                        <a:t>  3.2 Estimate Task Duration</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9</a:t>
                      </a:r>
                    </a:p>
                  </a:txBody>
                  <a:tcPr marL="7620" marR="7620" marT="7620" marB="7620" anchor="ctr"/>
                </a:tc>
                <a:extLst>
                  <a:ext uri="{0D108BD9-81ED-4DB2-BD59-A6C34878D82A}">
                    <a16:rowId xmlns:a16="http://schemas.microsoft.com/office/drawing/2014/main" val="4063481641"/>
                  </a:ext>
                </a:extLst>
              </a:tr>
              <a:tr h="266158">
                <a:tc>
                  <a:txBody>
                    <a:bodyPr/>
                    <a:lstStyle/>
                    <a:p>
                      <a:r>
                        <a:rPr lang="en-IN" sz="1200" b="0">
                          <a:solidFill>
                            <a:schemeClr val="tx1"/>
                          </a:solidFill>
                          <a:effectLst/>
                          <a:latin typeface="Georgia" panose="02040502050405020303" pitchFamily="18" charset="0"/>
                        </a:rPr>
                        <a:t>  3.3 Assign Resources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9</a:t>
                      </a:r>
                    </a:p>
                  </a:txBody>
                  <a:tcPr marL="7620" marR="7620" marT="7620" marB="7620" anchor="ctr"/>
                </a:tc>
                <a:extLst>
                  <a:ext uri="{0D108BD9-81ED-4DB2-BD59-A6C34878D82A}">
                    <a16:rowId xmlns:a16="http://schemas.microsoft.com/office/drawing/2014/main" val="568676601"/>
                  </a:ext>
                </a:extLst>
              </a:tr>
              <a:tr h="266158">
                <a:tc>
                  <a:txBody>
                    <a:bodyPr/>
                    <a:lstStyle/>
                    <a:p>
                      <a:r>
                        <a:rPr lang="en-IN" sz="1200" b="0">
                          <a:solidFill>
                            <a:schemeClr val="tx1"/>
                          </a:solidFill>
                          <a:effectLst/>
                          <a:latin typeface="Georgia" panose="02040502050405020303" pitchFamily="18" charset="0"/>
                        </a:rPr>
                        <a:t>  3.4 Determine Task Relationships</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9</a:t>
                      </a:r>
                    </a:p>
                  </a:txBody>
                  <a:tcPr marL="7620" marR="7620" marT="7620" marB="7620" anchor="ctr"/>
                </a:tc>
                <a:extLst>
                  <a:ext uri="{0D108BD9-81ED-4DB2-BD59-A6C34878D82A}">
                    <a16:rowId xmlns:a16="http://schemas.microsoft.com/office/drawing/2014/main" val="386438761"/>
                  </a:ext>
                </a:extLst>
              </a:tr>
              <a:tr h="266158">
                <a:tc>
                  <a:txBody>
                    <a:bodyPr/>
                    <a:lstStyle/>
                    <a:p>
                      <a:r>
                        <a:rPr lang="en-IN" sz="1200" b="0">
                          <a:solidFill>
                            <a:schemeClr val="tx1"/>
                          </a:solidFill>
                          <a:effectLst/>
                          <a:latin typeface="Georgia" panose="02040502050405020303" pitchFamily="18" charset="0"/>
                        </a:rPr>
                        <a:t>  3.5 Enter Cost Information</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9</a:t>
                      </a:r>
                    </a:p>
                  </a:txBody>
                  <a:tcPr marL="7620" marR="7620" marT="7620" marB="7620" anchor="ctr"/>
                </a:tc>
                <a:extLst>
                  <a:ext uri="{0D108BD9-81ED-4DB2-BD59-A6C34878D82A}">
                    <a16:rowId xmlns:a16="http://schemas.microsoft.com/office/drawing/2014/main" val="187849823"/>
                  </a:ext>
                </a:extLst>
              </a:tr>
              <a:tr h="369663">
                <a:tc>
                  <a:txBody>
                    <a:bodyPr/>
                    <a:lstStyle/>
                    <a:p>
                      <a:r>
                        <a:rPr lang="en-US" sz="1200" b="0">
                          <a:solidFill>
                            <a:schemeClr val="tx1"/>
                          </a:solidFill>
                          <a:effectLst/>
                          <a:latin typeface="Georgia" panose="02040502050405020303" pitchFamily="18" charset="0"/>
                        </a:rPr>
                        <a:t>  3.6 Review Gantt and Pert Chart Information</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11,12,13</a:t>
                      </a:r>
                    </a:p>
                  </a:txBody>
                  <a:tcPr marL="7620" marR="7620" marT="7620" marB="7620" anchor="ctr"/>
                </a:tc>
                <a:extLst>
                  <a:ext uri="{0D108BD9-81ED-4DB2-BD59-A6C34878D82A}">
                    <a16:rowId xmlns:a16="http://schemas.microsoft.com/office/drawing/2014/main" val="584054176"/>
                  </a:ext>
                </a:extLst>
              </a:tr>
              <a:tr h="266158">
                <a:tc>
                  <a:txBody>
                    <a:bodyPr/>
                    <a:lstStyle/>
                    <a:p>
                      <a:r>
                        <a:rPr lang="en-IN" sz="1200" b="1">
                          <a:solidFill>
                            <a:schemeClr val="tx1"/>
                          </a:solidFill>
                          <a:effectLst/>
                          <a:latin typeface="Georgia" panose="02040502050405020303" pitchFamily="18" charset="0"/>
                        </a:rPr>
                        <a:t>4. Sample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14</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409900335"/>
                  </a:ext>
                </a:extLst>
              </a:tr>
              <a:tr h="266158">
                <a:tc>
                  <a:txBody>
                    <a:bodyPr/>
                    <a:lstStyle/>
                    <a:p>
                      <a:r>
                        <a:rPr lang="en-IN" sz="1200" b="0">
                          <a:solidFill>
                            <a:schemeClr val="tx1"/>
                          </a:solidFill>
                          <a:effectLst/>
                          <a:latin typeface="Georgia" panose="02040502050405020303" pitchFamily="18" charset="0"/>
                        </a:rPr>
                        <a:t>  4.1 Collect Datasets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14</a:t>
                      </a:r>
                    </a:p>
                  </a:txBody>
                  <a:tcPr marL="7620" marR="7620" marT="7620" marB="7620" anchor="ctr"/>
                </a:tc>
                <a:extLst>
                  <a:ext uri="{0D108BD9-81ED-4DB2-BD59-A6C34878D82A}">
                    <a16:rowId xmlns:a16="http://schemas.microsoft.com/office/drawing/2014/main" val="2023648680"/>
                  </a:ext>
                </a:extLst>
              </a:tr>
              <a:tr h="266158">
                <a:tc>
                  <a:txBody>
                    <a:bodyPr/>
                    <a:lstStyle/>
                    <a:p>
                      <a:r>
                        <a:rPr lang="en-IN" sz="1200" b="0">
                          <a:solidFill>
                            <a:schemeClr val="tx1"/>
                          </a:solidFill>
                          <a:effectLst/>
                          <a:latin typeface="Georgia" panose="02040502050405020303" pitchFamily="18" charset="0"/>
                        </a:rPr>
                        <a:t>  4.2 Data Segmentation</a:t>
                      </a: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16</a:t>
                      </a:r>
                    </a:p>
                  </a:txBody>
                  <a:tcPr marL="7620" marR="7620" marT="7620" marB="7620" anchor="ctr"/>
                </a:tc>
                <a:extLst>
                  <a:ext uri="{0D108BD9-81ED-4DB2-BD59-A6C34878D82A}">
                    <a16:rowId xmlns:a16="http://schemas.microsoft.com/office/drawing/2014/main" val="3469579901"/>
                  </a:ext>
                </a:extLst>
              </a:tr>
              <a:tr h="266158">
                <a:tc>
                  <a:txBody>
                    <a:bodyPr/>
                    <a:lstStyle/>
                    <a:p>
                      <a:r>
                        <a:rPr lang="en-IN" sz="1200" b="1">
                          <a:solidFill>
                            <a:schemeClr val="tx1"/>
                          </a:solidFill>
                          <a:effectLst/>
                          <a:latin typeface="Georgia" panose="02040502050405020303" pitchFamily="18" charset="0"/>
                        </a:rPr>
                        <a:t>5. Explore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17</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43613522"/>
                  </a:ext>
                </a:extLst>
              </a:tr>
              <a:tr h="266158">
                <a:tc>
                  <a:txBody>
                    <a:bodyPr/>
                    <a:lstStyle/>
                    <a:p>
                      <a:r>
                        <a:rPr lang="en-IN" sz="1200" b="0">
                          <a:solidFill>
                            <a:schemeClr val="tx1"/>
                          </a:solidFill>
                          <a:effectLst/>
                          <a:latin typeface="Georgia" panose="02040502050405020303" pitchFamily="18" charset="0"/>
                        </a:rPr>
                        <a:t>  5.1 Data Cleaning</a:t>
                      </a:r>
                    </a:p>
                  </a:txBody>
                  <a:tcPr marL="7620" marR="7620" marT="7620" marB="7620" anchor="ctr"/>
                </a:tc>
                <a:tc>
                  <a:txBody>
                    <a:bodyPr/>
                    <a:lstStyle/>
                    <a:p>
                      <a:pPr algn="ctr"/>
                      <a:r>
                        <a:rPr lang="en-IN" sz="1200">
                          <a:latin typeface="Georgia" panose="02040502050405020303" pitchFamily="18" charset="0"/>
                        </a:rPr>
                        <a:t>4</a:t>
                      </a:r>
                    </a:p>
                  </a:txBody>
                  <a:tcPr/>
                </a:tc>
                <a:tc>
                  <a:txBody>
                    <a:bodyPr/>
                    <a:lstStyle/>
                    <a:p>
                      <a:pPr algn="ctr"/>
                      <a:r>
                        <a:rPr lang="en-IN" sz="1200">
                          <a:solidFill>
                            <a:schemeClr val="tx1"/>
                          </a:solidFill>
                          <a:effectLst/>
                          <a:latin typeface="Georgia" panose="02040502050405020303" pitchFamily="18" charset="0"/>
                        </a:rPr>
                        <a:t>17</a:t>
                      </a:r>
                    </a:p>
                  </a:txBody>
                  <a:tcPr marL="7620" marR="7620" marT="7620" marB="7620" anchor="ctr"/>
                </a:tc>
                <a:extLst>
                  <a:ext uri="{0D108BD9-81ED-4DB2-BD59-A6C34878D82A}">
                    <a16:rowId xmlns:a16="http://schemas.microsoft.com/office/drawing/2014/main" val="563262124"/>
                  </a:ext>
                </a:extLst>
              </a:tr>
            </a:tbl>
          </a:graphicData>
        </a:graphic>
      </p:graphicFrame>
      <p:graphicFrame>
        <p:nvGraphicFramePr>
          <p:cNvPr id="8" name="Table 7">
            <a:extLst>
              <a:ext uri="{FF2B5EF4-FFF2-40B4-BE49-F238E27FC236}">
                <a16:creationId xmlns:a16="http://schemas.microsoft.com/office/drawing/2014/main" id="{130AD694-584F-16DB-07EE-F3C07DD93E9E}"/>
              </a:ext>
            </a:extLst>
          </p:cNvPr>
          <p:cNvGraphicFramePr>
            <a:graphicFrameLocks noGrp="1"/>
          </p:cNvGraphicFramePr>
          <p:nvPr>
            <p:extLst>
              <p:ext uri="{D42A27DB-BD31-4B8C-83A1-F6EECF244321}">
                <p14:modId xmlns:p14="http://schemas.microsoft.com/office/powerpoint/2010/main" val="2501857135"/>
              </p:ext>
            </p:extLst>
          </p:nvPr>
        </p:nvGraphicFramePr>
        <p:xfrm>
          <a:off x="6333461" y="1139730"/>
          <a:ext cx="5289445" cy="5573581"/>
        </p:xfrm>
        <a:graphic>
          <a:graphicData uri="http://schemas.openxmlformats.org/drawingml/2006/table">
            <a:tbl>
              <a:tblPr firstRow="1" bandRow="1">
                <a:tableStyleId>{5C22544A-7EE6-4342-B048-85BDC9FD1C3A}</a:tableStyleId>
              </a:tblPr>
              <a:tblGrid>
                <a:gridCol w="3158429">
                  <a:extLst>
                    <a:ext uri="{9D8B030D-6E8A-4147-A177-3AD203B41FA5}">
                      <a16:colId xmlns:a16="http://schemas.microsoft.com/office/drawing/2014/main" val="796318688"/>
                    </a:ext>
                  </a:extLst>
                </a:gridCol>
                <a:gridCol w="908272">
                  <a:extLst>
                    <a:ext uri="{9D8B030D-6E8A-4147-A177-3AD203B41FA5}">
                      <a16:colId xmlns:a16="http://schemas.microsoft.com/office/drawing/2014/main" val="4033528991"/>
                    </a:ext>
                  </a:extLst>
                </a:gridCol>
                <a:gridCol w="1222744">
                  <a:extLst>
                    <a:ext uri="{9D8B030D-6E8A-4147-A177-3AD203B41FA5}">
                      <a16:colId xmlns:a16="http://schemas.microsoft.com/office/drawing/2014/main" val="1240087741"/>
                    </a:ext>
                  </a:extLst>
                </a:gridCol>
              </a:tblGrid>
              <a:tr h="266158">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tc>
                  <a:txBody>
                    <a:bodyPr/>
                    <a:lstStyle/>
                    <a:p>
                      <a:r>
                        <a:rPr lang="en-IN" sz="1200">
                          <a:latin typeface="Georgia" panose="02040502050405020303" pitchFamily="18" charset="0"/>
                        </a:rPr>
                        <a:t>Duration</a:t>
                      </a:r>
                    </a:p>
                  </a:txBody>
                  <a:tcPr>
                    <a:solidFill>
                      <a:schemeClr val="accent1">
                        <a:lumMod val="50000"/>
                      </a:schemeClr>
                    </a:solidFill>
                  </a:tcPr>
                </a:tc>
                <a:tc>
                  <a:txBody>
                    <a:bodyPr/>
                    <a:lstStyle/>
                    <a:p>
                      <a:r>
                        <a:rPr lang="en-IN" sz="1200">
                          <a:latin typeface="Georgia" panose="02040502050405020303" pitchFamily="18" charset="0"/>
                        </a:rPr>
                        <a:t>Predecessors</a:t>
                      </a:r>
                    </a:p>
                  </a:txBody>
                  <a:tcPr>
                    <a:solidFill>
                      <a:schemeClr val="accent1">
                        <a:lumMod val="50000"/>
                      </a:schemeClr>
                    </a:solidFill>
                  </a:tcPr>
                </a:tc>
                <a:extLst>
                  <a:ext uri="{0D108BD9-81ED-4DB2-BD59-A6C34878D82A}">
                    <a16:rowId xmlns:a16="http://schemas.microsoft.com/office/drawing/2014/main" val="2814021186"/>
                  </a:ext>
                </a:extLst>
              </a:tr>
              <a:tr h="266158">
                <a:tc>
                  <a:txBody>
                    <a:bodyPr/>
                    <a:lstStyle/>
                    <a:p>
                      <a:r>
                        <a:rPr lang="en-IN" sz="1200" b="0">
                          <a:solidFill>
                            <a:schemeClr val="tx1"/>
                          </a:solidFill>
                          <a:effectLst/>
                          <a:latin typeface="Georgia" panose="02040502050405020303" pitchFamily="18" charset="0"/>
                        </a:rPr>
                        <a:t>  5.2 Initial Data Exploration</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17</a:t>
                      </a:r>
                    </a:p>
                  </a:txBody>
                  <a:tcPr marL="7620" marR="7620" marT="7620" marB="7620" anchor="ctr"/>
                </a:tc>
                <a:extLst>
                  <a:ext uri="{0D108BD9-81ED-4DB2-BD59-A6C34878D82A}">
                    <a16:rowId xmlns:a16="http://schemas.microsoft.com/office/drawing/2014/main" val="3867360148"/>
                  </a:ext>
                </a:extLst>
              </a:tr>
              <a:tr h="266158">
                <a:tc>
                  <a:txBody>
                    <a:bodyPr/>
                    <a:lstStyle/>
                    <a:p>
                      <a:r>
                        <a:rPr lang="en-IN" sz="1200" b="0">
                          <a:solidFill>
                            <a:schemeClr val="tx1"/>
                          </a:solidFill>
                          <a:effectLst/>
                          <a:latin typeface="Georgia" panose="02040502050405020303" pitchFamily="18" charset="0"/>
                        </a:rPr>
                        <a:t>  5.3 Demographic Analysis of </a:t>
                      </a:r>
                      <a:r>
                        <a:rPr lang="en-IN" sz="1200" b="0" err="1">
                          <a:solidFill>
                            <a:schemeClr val="tx1"/>
                          </a:solidFill>
                          <a:effectLst/>
                          <a:latin typeface="Georgia" panose="02040502050405020303" pitchFamily="18" charset="0"/>
                        </a:rPr>
                        <a:t>Superhosts</a:t>
                      </a:r>
                      <a:endParaRPr lang="en-IN" sz="1200" b="0">
                        <a:solidFill>
                          <a:schemeClr val="tx1"/>
                        </a:solidFill>
                        <a:effectLst/>
                        <a:latin typeface="Georgia" panose="02040502050405020303" pitchFamily="18" charset="0"/>
                      </a:endParaRPr>
                    </a:p>
                  </a:txBody>
                  <a:tcPr marL="7620" marR="7620" marT="7620" marB="7620" anchor="ctr"/>
                </a:tc>
                <a:tc>
                  <a:txBody>
                    <a:bodyPr/>
                    <a:lstStyle/>
                    <a:p>
                      <a:pPr algn="ctr"/>
                      <a:r>
                        <a:rPr lang="en-IN" sz="1200">
                          <a:latin typeface="Georgia" panose="02040502050405020303" pitchFamily="18" charset="0"/>
                        </a:rPr>
                        <a:t>1</a:t>
                      </a:r>
                    </a:p>
                  </a:txBody>
                  <a:tcPr/>
                </a:tc>
                <a:tc>
                  <a:txBody>
                    <a:bodyPr/>
                    <a:lstStyle/>
                    <a:p>
                      <a:pPr algn="ctr"/>
                      <a:r>
                        <a:rPr lang="en-IN" sz="1200">
                          <a:solidFill>
                            <a:schemeClr val="tx1"/>
                          </a:solidFill>
                          <a:effectLst/>
                          <a:latin typeface="Georgia" panose="02040502050405020303" pitchFamily="18" charset="0"/>
                        </a:rPr>
                        <a:t>20</a:t>
                      </a:r>
                    </a:p>
                  </a:txBody>
                  <a:tcPr marL="7620" marR="7620" marT="7620" marB="7620" anchor="ctr"/>
                </a:tc>
                <a:extLst>
                  <a:ext uri="{0D108BD9-81ED-4DB2-BD59-A6C34878D82A}">
                    <a16:rowId xmlns:a16="http://schemas.microsoft.com/office/drawing/2014/main" val="414776516"/>
                  </a:ext>
                </a:extLst>
              </a:tr>
              <a:tr h="266158">
                <a:tc>
                  <a:txBody>
                    <a:bodyPr/>
                    <a:lstStyle/>
                    <a:p>
                      <a:r>
                        <a:rPr lang="en-IN" sz="1200" b="1">
                          <a:solidFill>
                            <a:schemeClr val="tx1"/>
                          </a:solidFill>
                          <a:effectLst/>
                          <a:latin typeface="Georgia" panose="02040502050405020303" pitchFamily="18" charset="0"/>
                        </a:rPr>
                        <a:t>6. Modify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21</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565919773"/>
                  </a:ext>
                </a:extLst>
              </a:tr>
              <a:tr h="266158">
                <a:tc>
                  <a:txBody>
                    <a:bodyPr/>
                    <a:lstStyle/>
                    <a:p>
                      <a:r>
                        <a:rPr lang="en-IN" sz="1200" b="0">
                          <a:solidFill>
                            <a:schemeClr val="tx1"/>
                          </a:solidFill>
                          <a:effectLst/>
                          <a:latin typeface="Georgia" panose="02040502050405020303" pitchFamily="18" charset="0"/>
                        </a:rPr>
                        <a:t>  6.1 Feature Engineering</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21</a:t>
                      </a:r>
                    </a:p>
                  </a:txBody>
                  <a:tcPr marL="7620" marR="7620" marT="7620" marB="7620" anchor="ctr"/>
                </a:tc>
                <a:extLst>
                  <a:ext uri="{0D108BD9-81ED-4DB2-BD59-A6C34878D82A}">
                    <a16:rowId xmlns:a16="http://schemas.microsoft.com/office/drawing/2014/main" val="1133947730"/>
                  </a:ext>
                </a:extLst>
              </a:tr>
              <a:tr h="266158">
                <a:tc>
                  <a:txBody>
                    <a:bodyPr/>
                    <a:lstStyle/>
                    <a:p>
                      <a:r>
                        <a:rPr lang="en-IN" sz="1200" b="0">
                          <a:solidFill>
                            <a:schemeClr val="tx1"/>
                          </a:solidFill>
                          <a:effectLst/>
                          <a:latin typeface="Georgia" panose="02040502050405020303" pitchFamily="18" charset="0"/>
                        </a:rPr>
                        <a:t>  6.2 Sentiment Analysis Data Preparation</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23</a:t>
                      </a:r>
                    </a:p>
                  </a:txBody>
                  <a:tcPr marL="7620" marR="7620" marT="7620" marB="7620" anchor="ctr"/>
                </a:tc>
                <a:extLst>
                  <a:ext uri="{0D108BD9-81ED-4DB2-BD59-A6C34878D82A}">
                    <a16:rowId xmlns:a16="http://schemas.microsoft.com/office/drawing/2014/main" val="3293756229"/>
                  </a:ext>
                </a:extLst>
              </a:tr>
              <a:tr h="266158">
                <a:tc>
                  <a:txBody>
                    <a:bodyPr/>
                    <a:lstStyle/>
                    <a:p>
                      <a:r>
                        <a:rPr lang="en-IN" sz="1200" b="1">
                          <a:solidFill>
                            <a:schemeClr val="tx1"/>
                          </a:solidFill>
                          <a:effectLst/>
                          <a:latin typeface="Georgia" panose="02040502050405020303" pitchFamily="18" charset="0"/>
                        </a:rPr>
                        <a:t>7. Model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24</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168722028"/>
                  </a:ext>
                </a:extLst>
              </a:tr>
              <a:tr h="266158">
                <a:tc>
                  <a:txBody>
                    <a:bodyPr/>
                    <a:lstStyle/>
                    <a:p>
                      <a:r>
                        <a:rPr lang="en-IN" sz="1200" b="0">
                          <a:solidFill>
                            <a:schemeClr val="tx1"/>
                          </a:solidFill>
                          <a:effectLst/>
                          <a:latin typeface="Georgia" panose="02040502050405020303" pitchFamily="18" charset="0"/>
                        </a:rPr>
                        <a:t>  7.1 Model Development</a:t>
                      </a:r>
                    </a:p>
                  </a:txBody>
                  <a:tcPr marL="7620" marR="7620" marT="7620" marB="7620" anchor="ctr"/>
                </a:tc>
                <a:tc>
                  <a:txBody>
                    <a:bodyPr/>
                    <a:lstStyle/>
                    <a:p>
                      <a:pPr algn="ctr"/>
                      <a:r>
                        <a:rPr lang="en-IN" sz="1200">
                          <a:latin typeface="Georgia" panose="02040502050405020303" pitchFamily="18" charset="0"/>
                        </a:rPr>
                        <a:t>3</a:t>
                      </a:r>
                    </a:p>
                  </a:txBody>
                  <a:tcPr/>
                </a:tc>
                <a:tc>
                  <a:txBody>
                    <a:bodyPr/>
                    <a:lstStyle/>
                    <a:p>
                      <a:pPr algn="ctr"/>
                      <a:r>
                        <a:rPr lang="en-IN" sz="1200">
                          <a:solidFill>
                            <a:schemeClr val="tx1"/>
                          </a:solidFill>
                          <a:effectLst/>
                          <a:latin typeface="Georgia" panose="02040502050405020303" pitchFamily="18" charset="0"/>
                        </a:rPr>
                        <a:t>24</a:t>
                      </a:r>
                    </a:p>
                  </a:txBody>
                  <a:tcPr marL="7620" marR="7620" marT="7620" marB="7620" anchor="ctr"/>
                </a:tc>
                <a:extLst>
                  <a:ext uri="{0D108BD9-81ED-4DB2-BD59-A6C34878D82A}">
                    <a16:rowId xmlns:a16="http://schemas.microsoft.com/office/drawing/2014/main" val="1105581124"/>
                  </a:ext>
                </a:extLst>
              </a:tr>
              <a:tr h="266158">
                <a:tc>
                  <a:txBody>
                    <a:bodyPr/>
                    <a:lstStyle/>
                    <a:p>
                      <a:r>
                        <a:rPr lang="en-IN" sz="1200" b="0">
                          <a:solidFill>
                            <a:schemeClr val="tx1"/>
                          </a:solidFill>
                          <a:effectLst/>
                          <a:latin typeface="Georgia" panose="02040502050405020303" pitchFamily="18" charset="0"/>
                        </a:rPr>
                        <a:t>  7.2 Model Comparison and Optimization</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26</a:t>
                      </a:r>
                    </a:p>
                  </a:txBody>
                  <a:tcPr marL="7620" marR="7620" marT="7620" marB="7620" anchor="ctr"/>
                </a:tc>
                <a:extLst>
                  <a:ext uri="{0D108BD9-81ED-4DB2-BD59-A6C34878D82A}">
                    <a16:rowId xmlns:a16="http://schemas.microsoft.com/office/drawing/2014/main" val="4272599127"/>
                  </a:ext>
                </a:extLst>
              </a:tr>
              <a:tr h="266158">
                <a:tc>
                  <a:txBody>
                    <a:bodyPr/>
                    <a:lstStyle/>
                    <a:p>
                      <a:r>
                        <a:rPr lang="en-US" sz="1200" b="0">
                          <a:solidFill>
                            <a:schemeClr val="tx1"/>
                          </a:solidFill>
                          <a:effectLst/>
                          <a:latin typeface="Georgia" panose="02040502050405020303" pitchFamily="18" charset="0"/>
                        </a:rPr>
                        <a:t>  7.3 Churn and </a:t>
                      </a:r>
                      <a:r>
                        <a:rPr lang="en-US" sz="1200" b="0" err="1">
                          <a:solidFill>
                            <a:schemeClr val="tx1"/>
                          </a:solidFill>
                          <a:effectLst/>
                          <a:latin typeface="Georgia" panose="02040502050405020303" pitchFamily="18" charset="0"/>
                        </a:rPr>
                        <a:t>Superhost</a:t>
                      </a:r>
                      <a:r>
                        <a:rPr lang="en-US" sz="1200" b="0">
                          <a:solidFill>
                            <a:schemeClr val="tx1"/>
                          </a:solidFill>
                          <a:effectLst/>
                          <a:latin typeface="Georgia" panose="02040502050405020303" pitchFamily="18" charset="0"/>
                        </a:rPr>
                        <a:t> Status Analysis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27</a:t>
                      </a:r>
                    </a:p>
                  </a:txBody>
                  <a:tcPr marL="7620" marR="7620" marT="7620" marB="7620" anchor="ctr"/>
                </a:tc>
                <a:extLst>
                  <a:ext uri="{0D108BD9-81ED-4DB2-BD59-A6C34878D82A}">
                    <a16:rowId xmlns:a16="http://schemas.microsoft.com/office/drawing/2014/main" val="774512097"/>
                  </a:ext>
                </a:extLst>
              </a:tr>
              <a:tr h="266158">
                <a:tc>
                  <a:txBody>
                    <a:bodyPr/>
                    <a:lstStyle/>
                    <a:p>
                      <a:r>
                        <a:rPr lang="en-IN" sz="1200" b="1">
                          <a:solidFill>
                            <a:schemeClr val="tx1"/>
                          </a:solidFill>
                          <a:effectLst/>
                          <a:latin typeface="Georgia" panose="02040502050405020303" pitchFamily="18" charset="0"/>
                        </a:rPr>
                        <a:t>8. Assess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28</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063481641"/>
                  </a:ext>
                </a:extLst>
              </a:tr>
              <a:tr h="266158">
                <a:tc>
                  <a:txBody>
                    <a:bodyPr/>
                    <a:lstStyle/>
                    <a:p>
                      <a:r>
                        <a:rPr lang="en-IN" sz="1200" b="0">
                          <a:solidFill>
                            <a:schemeClr val="tx1"/>
                          </a:solidFill>
                          <a:effectLst/>
                          <a:latin typeface="Georgia" panose="02040502050405020303" pitchFamily="18" charset="0"/>
                        </a:rPr>
                        <a:t>  8.1 Model Evaluation</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28</a:t>
                      </a:r>
                    </a:p>
                  </a:txBody>
                  <a:tcPr marL="7620" marR="7620" marT="7620" marB="7620" anchor="ctr"/>
                </a:tc>
                <a:extLst>
                  <a:ext uri="{0D108BD9-81ED-4DB2-BD59-A6C34878D82A}">
                    <a16:rowId xmlns:a16="http://schemas.microsoft.com/office/drawing/2014/main" val="568676601"/>
                  </a:ext>
                </a:extLst>
              </a:tr>
              <a:tr h="266158">
                <a:tc>
                  <a:txBody>
                    <a:bodyPr/>
                    <a:lstStyle/>
                    <a:p>
                      <a:r>
                        <a:rPr lang="en-IN" sz="1200" b="0">
                          <a:solidFill>
                            <a:schemeClr val="tx1"/>
                          </a:solidFill>
                          <a:effectLst/>
                          <a:latin typeface="Georgia" panose="02040502050405020303" pitchFamily="18" charset="0"/>
                        </a:rPr>
                        <a:t>  8.2 Stakeholder Review</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7</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386438761"/>
                  </a:ext>
                </a:extLst>
              </a:tr>
              <a:tr h="266158">
                <a:tc>
                  <a:txBody>
                    <a:bodyPr/>
                    <a:lstStyle/>
                    <a:p>
                      <a:r>
                        <a:rPr lang="en-IN" sz="1200" b="0">
                          <a:solidFill>
                            <a:schemeClr val="tx1"/>
                          </a:solidFill>
                          <a:effectLst/>
                          <a:latin typeface="Georgia" panose="02040502050405020303" pitchFamily="18" charset="0"/>
                        </a:rPr>
                        <a:t>  8.3 Model Refinement</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30</a:t>
                      </a:r>
                    </a:p>
                  </a:txBody>
                  <a:tcPr marL="7620" marR="7620" marT="7620" marB="7620" anchor="ctr"/>
                </a:tc>
                <a:extLst>
                  <a:ext uri="{0D108BD9-81ED-4DB2-BD59-A6C34878D82A}">
                    <a16:rowId xmlns:a16="http://schemas.microsoft.com/office/drawing/2014/main" val="187849823"/>
                  </a:ext>
                </a:extLst>
              </a:tr>
              <a:tr h="369663">
                <a:tc>
                  <a:txBody>
                    <a:bodyPr/>
                    <a:lstStyle/>
                    <a:p>
                      <a:r>
                        <a:rPr lang="en-IN" sz="1200" b="1">
                          <a:solidFill>
                            <a:schemeClr val="tx1"/>
                          </a:solidFill>
                          <a:effectLst/>
                          <a:latin typeface="Georgia" panose="02040502050405020303" pitchFamily="18" charset="0"/>
                        </a:rPr>
                        <a:t>9. Closure Tasks</a:t>
                      </a:r>
                    </a:p>
                  </a:txBody>
                  <a:tcPr marL="7620" marR="7620" marT="7620" marB="7620" anchor="ctr"/>
                </a:tc>
                <a:tc>
                  <a:txBody>
                    <a:bodyPr/>
                    <a:lstStyle/>
                    <a:p>
                      <a:pPr algn="ctr"/>
                      <a:r>
                        <a:rPr lang="en-IN" sz="1200">
                          <a:latin typeface="Georgia" panose="02040502050405020303" pitchFamily="18" charset="0"/>
                        </a:rPr>
                        <a:t>-</a:t>
                      </a:r>
                    </a:p>
                  </a:txBody>
                  <a:tcPr/>
                </a:tc>
                <a:tc>
                  <a:txBody>
                    <a:bodyPr/>
                    <a:lstStyle/>
                    <a:p>
                      <a:pPr algn="ctr"/>
                      <a:r>
                        <a:rPr lang="en-IN" sz="1200" b="1">
                          <a:solidFill>
                            <a:schemeClr val="tx1"/>
                          </a:solidFill>
                          <a:effectLst/>
                          <a:latin typeface="Georgia" panose="02040502050405020303" pitchFamily="18" charset="0"/>
                        </a:rPr>
                        <a:t>38</a:t>
                      </a:r>
                      <a:endParaRPr lang="en-IN" sz="12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584054176"/>
                  </a:ext>
                </a:extLst>
              </a:tr>
              <a:tr h="266158">
                <a:tc>
                  <a:txBody>
                    <a:bodyPr/>
                    <a:lstStyle/>
                    <a:p>
                      <a:r>
                        <a:rPr lang="en-IN" sz="1200" b="0">
                          <a:solidFill>
                            <a:schemeClr val="tx1"/>
                          </a:solidFill>
                          <a:effectLst/>
                          <a:latin typeface="Georgia" panose="02040502050405020303" pitchFamily="18" charset="0"/>
                        </a:rPr>
                        <a:t>  9.1 Prepare Final Project Report</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38</a:t>
                      </a:r>
                    </a:p>
                  </a:txBody>
                  <a:tcPr marL="7620" marR="7620" marT="7620" marB="7620" anchor="ctr"/>
                </a:tc>
                <a:extLst>
                  <a:ext uri="{0D108BD9-81ED-4DB2-BD59-A6C34878D82A}">
                    <a16:rowId xmlns:a16="http://schemas.microsoft.com/office/drawing/2014/main" val="1409900335"/>
                  </a:ext>
                </a:extLst>
              </a:tr>
              <a:tr h="266158">
                <a:tc>
                  <a:txBody>
                    <a:bodyPr/>
                    <a:lstStyle/>
                    <a:p>
                      <a:r>
                        <a:rPr lang="en-US" sz="1200" b="0">
                          <a:solidFill>
                            <a:schemeClr val="tx1"/>
                          </a:solidFill>
                          <a:effectLst/>
                          <a:latin typeface="Georgia" panose="02040502050405020303" pitchFamily="18" charset="0"/>
                        </a:rPr>
                        <a:t>  9.2 Present Final Project to Stakeholders</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40</a:t>
                      </a:r>
                    </a:p>
                  </a:txBody>
                  <a:tcPr marL="7620" marR="7620" marT="7620" marB="7620" anchor="ctr"/>
                </a:tc>
                <a:extLst>
                  <a:ext uri="{0D108BD9-81ED-4DB2-BD59-A6C34878D82A}">
                    <a16:rowId xmlns:a16="http://schemas.microsoft.com/office/drawing/2014/main" val="2023648680"/>
                  </a:ext>
                </a:extLst>
              </a:tr>
              <a:tr h="266158">
                <a:tc>
                  <a:txBody>
                    <a:bodyPr/>
                    <a:lstStyle/>
                    <a:p>
                      <a:r>
                        <a:rPr lang="en-IN" sz="1200" b="0">
                          <a:solidFill>
                            <a:schemeClr val="tx1"/>
                          </a:solidFill>
                          <a:effectLst/>
                          <a:latin typeface="Georgia" panose="02040502050405020303" pitchFamily="18" charset="0"/>
                        </a:rPr>
                        <a:t>  9.3 Prepare Lessons Learned</a:t>
                      </a:r>
                    </a:p>
                  </a:txBody>
                  <a:tcPr marL="7620" marR="7620" marT="7620" marB="7620" anchor="ctr"/>
                </a:tc>
                <a:tc>
                  <a:txBody>
                    <a:bodyPr/>
                    <a:lstStyle/>
                    <a:p>
                      <a:pPr algn="ctr"/>
                      <a:r>
                        <a:rPr lang="en-IN" sz="1200">
                          <a:latin typeface="Georgia" panose="02040502050405020303" pitchFamily="18" charset="0"/>
                        </a:rPr>
                        <a:t>2</a:t>
                      </a:r>
                    </a:p>
                  </a:txBody>
                  <a:tcPr/>
                </a:tc>
                <a:tc>
                  <a:txBody>
                    <a:bodyPr/>
                    <a:lstStyle/>
                    <a:p>
                      <a:pPr algn="ctr"/>
                      <a:r>
                        <a:rPr lang="en-IN" sz="1200">
                          <a:solidFill>
                            <a:schemeClr val="tx1"/>
                          </a:solidFill>
                          <a:effectLst/>
                          <a:latin typeface="Georgia" panose="02040502050405020303" pitchFamily="18" charset="0"/>
                        </a:rPr>
                        <a:t>41</a:t>
                      </a:r>
                    </a:p>
                  </a:txBody>
                  <a:tcPr marL="7620" marR="7620" marT="7620" marB="7620" anchor="ctr"/>
                </a:tc>
                <a:extLst>
                  <a:ext uri="{0D108BD9-81ED-4DB2-BD59-A6C34878D82A}">
                    <a16:rowId xmlns:a16="http://schemas.microsoft.com/office/drawing/2014/main" val="3469579901"/>
                  </a:ext>
                </a:extLst>
              </a:tr>
              <a:tr h="266158">
                <a:tc>
                  <a:txBody>
                    <a:bodyPr/>
                    <a:lstStyle/>
                    <a:p>
                      <a:r>
                        <a:rPr lang="en-IN" sz="1200" b="1">
                          <a:solidFill>
                            <a:schemeClr val="tx1"/>
                          </a:solidFill>
                          <a:effectLst/>
                          <a:latin typeface="Georgia" panose="02040502050405020303" pitchFamily="18" charset="0"/>
                        </a:rPr>
                        <a:t>10. End Project</a:t>
                      </a:r>
                    </a:p>
                  </a:txBody>
                  <a:tcPr marL="7620" marR="7620" marT="7620" marB="7620" anchor="ctr"/>
                </a:tc>
                <a:tc>
                  <a:txBody>
                    <a:bodyPr/>
                    <a:lstStyle/>
                    <a:p>
                      <a:pPr algn="ctr"/>
                      <a:r>
                        <a:rPr lang="en-IN" sz="1200">
                          <a:latin typeface="Georgia" panose="02040502050405020303" pitchFamily="18" charset="0"/>
                        </a:rPr>
                        <a:t>0</a:t>
                      </a:r>
                    </a:p>
                  </a:txBody>
                  <a:tcPr/>
                </a:tc>
                <a:tc>
                  <a:txBody>
                    <a:bodyPr/>
                    <a:lstStyle/>
                    <a:p>
                      <a:pPr algn="ctr"/>
                      <a:r>
                        <a:rPr lang="en-IN" sz="1200">
                          <a:solidFill>
                            <a:schemeClr val="tx1"/>
                          </a:solidFill>
                          <a:effectLst/>
                          <a:latin typeface="Georgia" panose="02040502050405020303" pitchFamily="18" charset="0"/>
                        </a:rPr>
                        <a:t>42</a:t>
                      </a:r>
                    </a:p>
                  </a:txBody>
                  <a:tcPr marL="7620" marR="7620" marT="7620" marB="7620" anchor="ctr"/>
                </a:tc>
                <a:extLst>
                  <a:ext uri="{0D108BD9-81ED-4DB2-BD59-A6C34878D82A}">
                    <a16:rowId xmlns:a16="http://schemas.microsoft.com/office/drawing/2014/main" val="443613522"/>
                  </a:ext>
                </a:extLst>
              </a:tr>
              <a:tr h="266158">
                <a:tc gridSpan="3">
                  <a:txBody>
                    <a:bodyPr/>
                    <a:lstStyle/>
                    <a:p>
                      <a:r>
                        <a:rPr lang="en-IN" sz="1200" b="1">
                          <a:solidFill>
                            <a:schemeClr val="tx1"/>
                          </a:solidFill>
                          <a:effectLst/>
                          <a:latin typeface="Georgia" panose="02040502050405020303" pitchFamily="18" charset="0"/>
                        </a:rPr>
                        <a:t>Note: </a:t>
                      </a:r>
                      <a:r>
                        <a:rPr lang="en-IN" sz="1200" b="0">
                          <a:solidFill>
                            <a:schemeClr val="tx1"/>
                          </a:solidFill>
                          <a:effectLst/>
                          <a:latin typeface="Georgia" panose="02040502050405020303" pitchFamily="18" charset="0"/>
                        </a:rPr>
                        <a:t>Task 8.2 (Stakeholder Review) is a recurring weekly task.</a:t>
                      </a:r>
                      <a:endParaRPr lang="en-IN" sz="1200" b="1">
                        <a:solidFill>
                          <a:schemeClr val="tx1"/>
                        </a:solidFill>
                        <a:effectLst/>
                        <a:latin typeface="Georgia" panose="02040502050405020303" pitchFamily="18" charset="0"/>
                      </a:endParaRPr>
                    </a:p>
                  </a:txBody>
                  <a:tcPr marL="7620" marR="7620" marT="7620" marB="7620" anchor="ctr"/>
                </a:tc>
                <a:tc hMerge="1">
                  <a:txBody>
                    <a:bodyPr/>
                    <a:lstStyle/>
                    <a:p>
                      <a:endParaRPr lang="en-IN" sz="1200">
                        <a:latin typeface="Georgia" panose="02040502050405020303" pitchFamily="18" charset="0"/>
                      </a:endParaRPr>
                    </a:p>
                  </a:txBody>
                  <a:tcPr/>
                </a:tc>
                <a:tc hMerge="1">
                  <a:txBody>
                    <a:bodyPr/>
                    <a:lstStyle/>
                    <a:p>
                      <a:endParaRPr lang="en-IN" sz="1200">
                        <a:latin typeface="Georgia" panose="02040502050405020303" pitchFamily="18" charset="0"/>
                      </a:endParaRPr>
                    </a:p>
                  </a:txBody>
                  <a:tcPr/>
                </a:tc>
                <a:extLst>
                  <a:ext uri="{0D108BD9-81ED-4DB2-BD59-A6C34878D82A}">
                    <a16:rowId xmlns:a16="http://schemas.microsoft.com/office/drawing/2014/main" val="217207715"/>
                  </a:ext>
                </a:extLst>
              </a:tr>
            </a:tbl>
          </a:graphicData>
        </a:graphic>
      </p:graphicFrame>
    </p:spTree>
    <p:extLst>
      <p:ext uri="{BB962C8B-B14F-4D97-AF65-F5344CB8AC3E}">
        <p14:creationId xmlns:p14="http://schemas.microsoft.com/office/powerpoint/2010/main" val="3373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5DE1B-3C16-A09B-2BAA-5D4ED2B767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651085F-C8FC-2F10-BB2C-84519780DA30}"/>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F9747F7B-78BF-DDEB-32BA-F5EC29B5041C}"/>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E724AB1-E10A-5A78-D016-DEB55F263540}"/>
              </a:ext>
            </a:extLst>
          </p:cNvPr>
          <p:cNvSpPr txBox="1"/>
          <p:nvPr/>
        </p:nvSpPr>
        <p:spPr>
          <a:xfrm>
            <a:off x="1273629" y="240168"/>
            <a:ext cx="10635342"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Resource and Pay Rate</a:t>
            </a:r>
          </a:p>
        </p:txBody>
      </p:sp>
      <p:graphicFrame>
        <p:nvGraphicFramePr>
          <p:cNvPr id="2" name="Table 1">
            <a:extLst>
              <a:ext uri="{FF2B5EF4-FFF2-40B4-BE49-F238E27FC236}">
                <a16:creationId xmlns:a16="http://schemas.microsoft.com/office/drawing/2014/main" id="{F830781B-5CA6-7FA7-9FF6-D053380A6995}"/>
              </a:ext>
            </a:extLst>
          </p:cNvPr>
          <p:cNvGraphicFramePr>
            <a:graphicFrameLocks noGrp="1"/>
          </p:cNvGraphicFramePr>
          <p:nvPr>
            <p:extLst>
              <p:ext uri="{D42A27DB-BD31-4B8C-83A1-F6EECF244321}">
                <p14:modId xmlns:p14="http://schemas.microsoft.com/office/powerpoint/2010/main" val="3375817089"/>
              </p:ext>
            </p:extLst>
          </p:nvPr>
        </p:nvGraphicFramePr>
        <p:xfrm>
          <a:off x="1273629" y="1786270"/>
          <a:ext cx="9762964" cy="3732026"/>
        </p:xfrm>
        <a:graphic>
          <a:graphicData uri="http://schemas.openxmlformats.org/drawingml/2006/table">
            <a:tbl>
              <a:tblPr firstRow="1" bandRow="1">
                <a:tableStyleId>{5C22544A-7EE6-4342-B048-85BDC9FD1C3A}</a:tableStyleId>
              </a:tblPr>
              <a:tblGrid>
                <a:gridCol w="2004951">
                  <a:extLst>
                    <a:ext uri="{9D8B030D-6E8A-4147-A177-3AD203B41FA5}">
                      <a16:colId xmlns:a16="http://schemas.microsoft.com/office/drawing/2014/main" val="1633633965"/>
                    </a:ext>
                  </a:extLst>
                </a:gridCol>
                <a:gridCol w="1529517">
                  <a:extLst>
                    <a:ext uri="{9D8B030D-6E8A-4147-A177-3AD203B41FA5}">
                      <a16:colId xmlns:a16="http://schemas.microsoft.com/office/drawing/2014/main" val="283454163"/>
                    </a:ext>
                  </a:extLst>
                </a:gridCol>
                <a:gridCol w="782880">
                  <a:extLst>
                    <a:ext uri="{9D8B030D-6E8A-4147-A177-3AD203B41FA5}">
                      <a16:colId xmlns:a16="http://schemas.microsoft.com/office/drawing/2014/main" val="1895209364"/>
                    </a:ext>
                  </a:extLst>
                </a:gridCol>
                <a:gridCol w="1361404">
                  <a:extLst>
                    <a:ext uri="{9D8B030D-6E8A-4147-A177-3AD203B41FA5}">
                      <a16:colId xmlns:a16="http://schemas.microsoft.com/office/drawing/2014/main" val="1023861809"/>
                    </a:ext>
                  </a:extLst>
                </a:gridCol>
                <a:gridCol w="1361404">
                  <a:extLst>
                    <a:ext uri="{9D8B030D-6E8A-4147-A177-3AD203B41FA5}">
                      <a16:colId xmlns:a16="http://schemas.microsoft.com/office/drawing/2014/main" val="506874496"/>
                    </a:ext>
                  </a:extLst>
                </a:gridCol>
                <a:gridCol w="1361404">
                  <a:extLst>
                    <a:ext uri="{9D8B030D-6E8A-4147-A177-3AD203B41FA5}">
                      <a16:colId xmlns:a16="http://schemas.microsoft.com/office/drawing/2014/main" val="2453876774"/>
                    </a:ext>
                  </a:extLst>
                </a:gridCol>
                <a:gridCol w="1361404">
                  <a:extLst>
                    <a:ext uri="{9D8B030D-6E8A-4147-A177-3AD203B41FA5}">
                      <a16:colId xmlns:a16="http://schemas.microsoft.com/office/drawing/2014/main" val="873611298"/>
                    </a:ext>
                  </a:extLst>
                </a:gridCol>
              </a:tblGrid>
              <a:tr h="628924">
                <a:tc>
                  <a:txBody>
                    <a:bodyPr/>
                    <a:lstStyle/>
                    <a:p>
                      <a:pPr algn="ctr"/>
                      <a:r>
                        <a:rPr lang="en-IN" sz="1400">
                          <a:solidFill>
                            <a:schemeClr val="bg1"/>
                          </a:solidFill>
                          <a:effectLst/>
                          <a:latin typeface="Georgia" panose="02040502050405020303" pitchFamily="18" charset="0"/>
                        </a:rPr>
                        <a:t>Resource Name</a:t>
                      </a:r>
                    </a:p>
                  </a:txBody>
                  <a:tcPr marL="7620" marR="7620" marT="7620" marB="7620" anchor="ctr">
                    <a:solidFill>
                      <a:schemeClr val="accent1">
                        <a:lumMod val="50000"/>
                      </a:schemeClr>
                    </a:solidFill>
                  </a:tcPr>
                </a:tc>
                <a:tc>
                  <a:txBody>
                    <a:bodyPr/>
                    <a:lstStyle/>
                    <a:p>
                      <a:pPr algn="ctr"/>
                      <a:r>
                        <a:rPr lang="en-IN" sz="1400">
                          <a:solidFill>
                            <a:schemeClr val="bg1"/>
                          </a:solidFill>
                          <a:effectLst/>
                          <a:latin typeface="Georgia" panose="02040502050405020303" pitchFamily="18" charset="0"/>
                        </a:rPr>
                        <a:t>Role</a:t>
                      </a:r>
                    </a:p>
                  </a:txBody>
                  <a:tcPr marL="7620" marR="7620" marT="7620" marB="7620" anchor="ctr">
                    <a:solidFill>
                      <a:schemeClr val="accent1">
                        <a:lumMod val="50000"/>
                      </a:schemeClr>
                    </a:solidFill>
                  </a:tcPr>
                </a:tc>
                <a:tc>
                  <a:txBody>
                    <a:bodyPr/>
                    <a:lstStyle/>
                    <a:p>
                      <a:pPr algn="ctr"/>
                      <a:r>
                        <a:rPr lang="en-IN" sz="1400">
                          <a:solidFill>
                            <a:schemeClr val="bg1"/>
                          </a:solidFill>
                          <a:effectLst/>
                          <a:latin typeface="Georgia" panose="02040502050405020303" pitchFamily="18" charset="0"/>
                        </a:rPr>
                        <a:t>Initials</a:t>
                      </a:r>
                    </a:p>
                  </a:txBody>
                  <a:tcPr marL="7620" marR="7620" marT="7620" marB="7620" anchor="ctr">
                    <a:solidFill>
                      <a:schemeClr val="accent1">
                        <a:lumMod val="50000"/>
                      </a:schemeClr>
                    </a:solidFill>
                  </a:tcPr>
                </a:tc>
                <a:tc>
                  <a:txBody>
                    <a:bodyPr/>
                    <a:lstStyle/>
                    <a:p>
                      <a:pPr algn="ctr"/>
                      <a:r>
                        <a:rPr lang="en-IN" sz="1400">
                          <a:solidFill>
                            <a:schemeClr val="bg1"/>
                          </a:solidFill>
                          <a:effectLst/>
                          <a:latin typeface="Georgia" panose="02040502050405020303" pitchFamily="18" charset="0"/>
                        </a:rPr>
                        <a:t>Max. Units</a:t>
                      </a:r>
                    </a:p>
                  </a:txBody>
                  <a:tcPr marL="7620" marR="7620" marT="7620" marB="7620" anchor="ctr">
                    <a:solidFill>
                      <a:schemeClr val="accent1">
                        <a:lumMod val="50000"/>
                      </a:schemeClr>
                    </a:solidFill>
                  </a:tcPr>
                </a:tc>
                <a:tc>
                  <a:txBody>
                    <a:bodyPr/>
                    <a:lstStyle/>
                    <a:p>
                      <a:pPr algn="ctr"/>
                      <a:r>
                        <a:rPr lang="en-IN" sz="1400">
                          <a:solidFill>
                            <a:schemeClr val="bg1"/>
                          </a:solidFill>
                          <a:effectLst/>
                          <a:latin typeface="Georgia" panose="02040502050405020303" pitchFamily="18" charset="0"/>
                        </a:rPr>
                        <a:t>Std. Rate</a:t>
                      </a:r>
                    </a:p>
                  </a:txBody>
                  <a:tcPr marL="7620" marR="7620" marT="7620" marB="7620" anchor="ctr">
                    <a:solidFill>
                      <a:schemeClr val="accent1">
                        <a:lumMod val="50000"/>
                      </a:schemeClr>
                    </a:solidFill>
                  </a:tcPr>
                </a:tc>
                <a:tc>
                  <a:txBody>
                    <a:bodyPr/>
                    <a:lstStyle/>
                    <a:p>
                      <a:pPr algn="ctr"/>
                      <a:r>
                        <a:rPr lang="en-IN" sz="1400" err="1">
                          <a:solidFill>
                            <a:schemeClr val="bg1"/>
                          </a:solidFill>
                          <a:effectLst/>
                          <a:latin typeface="Georgia" panose="02040502050405020303" pitchFamily="18" charset="0"/>
                        </a:rPr>
                        <a:t>Ovt</a:t>
                      </a:r>
                      <a:r>
                        <a:rPr lang="en-IN" sz="1400">
                          <a:solidFill>
                            <a:schemeClr val="bg1"/>
                          </a:solidFill>
                          <a:effectLst/>
                          <a:latin typeface="Georgia" panose="02040502050405020303" pitchFamily="18" charset="0"/>
                        </a:rPr>
                        <a:t>. Rate</a:t>
                      </a:r>
                    </a:p>
                  </a:txBody>
                  <a:tcPr marL="7620" marR="7620" marT="7620" marB="7620" anchor="ctr">
                    <a:solidFill>
                      <a:schemeClr val="accent1">
                        <a:lumMod val="50000"/>
                      </a:schemeClr>
                    </a:solidFill>
                  </a:tcPr>
                </a:tc>
                <a:tc>
                  <a:txBody>
                    <a:bodyPr/>
                    <a:lstStyle/>
                    <a:p>
                      <a:pPr algn="ctr"/>
                      <a:r>
                        <a:rPr lang="en-IN" sz="1400">
                          <a:solidFill>
                            <a:schemeClr val="bg1"/>
                          </a:solidFill>
                          <a:effectLst/>
                          <a:latin typeface="Georgia" panose="02040502050405020303" pitchFamily="18" charset="0"/>
                        </a:rPr>
                        <a:t>Base Calendar</a:t>
                      </a:r>
                    </a:p>
                  </a:txBody>
                  <a:tcPr marL="7620" marR="7620" marT="7620" marB="7620" anchor="ctr">
                    <a:solidFill>
                      <a:schemeClr val="accent1">
                        <a:lumMod val="50000"/>
                      </a:schemeClr>
                    </a:solidFill>
                  </a:tcPr>
                </a:tc>
                <a:extLst>
                  <a:ext uri="{0D108BD9-81ED-4DB2-BD59-A6C34878D82A}">
                    <a16:rowId xmlns:a16="http://schemas.microsoft.com/office/drawing/2014/main" val="2103759546"/>
                  </a:ext>
                </a:extLst>
              </a:tr>
              <a:tr h="628924">
                <a:tc>
                  <a:txBody>
                    <a:bodyPr/>
                    <a:lstStyle/>
                    <a:p>
                      <a:r>
                        <a:rPr lang="en-IN" sz="1400">
                          <a:solidFill>
                            <a:srgbClr val="000000"/>
                          </a:solidFill>
                          <a:effectLst/>
                          <a:latin typeface="Georgia" panose="02040502050405020303" pitchFamily="18" charset="0"/>
                        </a:rPr>
                        <a:t>Avishek Dasgupta</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Project Manager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AD</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100%</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$ 55.00/hr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$ 65.00/hr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Standard</a:t>
                      </a:r>
                      <a:endParaRPr lang="en-IN" sz="1400">
                        <a:effectLst/>
                        <a:latin typeface="Georgia" panose="02040502050405020303" pitchFamily="18" charset="0"/>
                      </a:endParaRPr>
                    </a:p>
                  </a:txBody>
                  <a:tcPr marL="7620" marR="7620" marT="7620" marB="7620" anchor="ctr"/>
                </a:tc>
                <a:extLst>
                  <a:ext uri="{0D108BD9-81ED-4DB2-BD59-A6C34878D82A}">
                    <a16:rowId xmlns:a16="http://schemas.microsoft.com/office/drawing/2014/main" val="789649496"/>
                  </a:ext>
                </a:extLst>
              </a:tr>
              <a:tr h="628924">
                <a:tc>
                  <a:txBody>
                    <a:bodyPr/>
                    <a:lstStyle/>
                    <a:p>
                      <a:r>
                        <a:rPr lang="en-IN" sz="1400">
                          <a:solidFill>
                            <a:srgbClr val="000000"/>
                          </a:solidFill>
                          <a:effectLst/>
                          <a:latin typeface="Georgia" panose="02040502050405020303" pitchFamily="18" charset="0"/>
                        </a:rPr>
                        <a:t>Sohan Kumar Sahoo</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Team Lead</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SS</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100%</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$ 50.00/hr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$ 60.00/hr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Standard</a:t>
                      </a:r>
                      <a:endParaRPr lang="en-IN" sz="1400">
                        <a:effectLst/>
                        <a:latin typeface="Georgia" panose="02040502050405020303" pitchFamily="18" charset="0"/>
                      </a:endParaRPr>
                    </a:p>
                  </a:txBody>
                  <a:tcPr marL="7620" marR="7620" marT="7620" marB="7620" anchor="ctr"/>
                </a:tc>
                <a:extLst>
                  <a:ext uri="{0D108BD9-81ED-4DB2-BD59-A6C34878D82A}">
                    <a16:rowId xmlns:a16="http://schemas.microsoft.com/office/drawing/2014/main" val="3492926731"/>
                  </a:ext>
                </a:extLst>
              </a:tr>
              <a:tr h="628924">
                <a:tc>
                  <a:txBody>
                    <a:bodyPr/>
                    <a:lstStyle/>
                    <a:p>
                      <a:r>
                        <a:rPr lang="en-IN" sz="1400">
                          <a:solidFill>
                            <a:srgbClr val="000000"/>
                          </a:solidFill>
                          <a:effectLst/>
                          <a:latin typeface="Georgia" panose="02040502050405020303" pitchFamily="18" charset="0"/>
                        </a:rPr>
                        <a:t>Aravind Teja Chikoti</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Data Analyst</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AT</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100%</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$ 40.00/hr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$ 50.00/hr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Standard</a:t>
                      </a:r>
                      <a:endParaRPr lang="en-IN" sz="1400">
                        <a:effectLst/>
                        <a:latin typeface="Georgia" panose="02040502050405020303" pitchFamily="18" charset="0"/>
                      </a:endParaRPr>
                    </a:p>
                  </a:txBody>
                  <a:tcPr marL="7620" marR="7620" marT="7620" marB="7620" anchor="ctr"/>
                </a:tc>
                <a:extLst>
                  <a:ext uri="{0D108BD9-81ED-4DB2-BD59-A6C34878D82A}">
                    <a16:rowId xmlns:a16="http://schemas.microsoft.com/office/drawing/2014/main" val="1173721954"/>
                  </a:ext>
                </a:extLst>
              </a:tr>
              <a:tr h="587406">
                <a:tc>
                  <a:txBody>
                    <a:bodyPr/>
                    <a:lstStyle/>
                    <a:p>
                      <a:r>
                        <a:rPr lang="en-IN" sz="1400">
                          <a:solidFill>
                            <a:srgbClr val="000000"/>
                          </a:solidFill>
                          <a:effectLst/>
                          <a:latin typeface="Georgia" panose="02040502050405020303" pitchFamily="18" charset="0"/>
                        </a:rPr>
                        <a:t>Vishnu Vardhan Ponduri</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Data Scientist</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VP</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100%</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$ 40.00/hr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$ 50.00/hr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Standard</a:t>
                      </a:r>
                      <a:endParaRPr lang="en-IN" sz="1400">
                        <a:effectLst/>
                        <a:latin typeface="Georgia" panose="02040502050405020303" pitchFamily="18" charset="0"/>
                      </a:endParaRPr>
                    </a:p>
                  </a:txBody>
                  <a:tcPr marL="7620" marR="7620" marT="7620" marB="7620" anchor="ctr"/>
                </a:tc>
                <a:extLst>
                  <a:ext uri="{0D108BD9-81ED-4DB2-BD59-A6C34878D82A}">
                    <a16:rowId xmlns:a16="http://schemas.microsoft.com/office/drawing/2014/main" val="1371343059"/>
                  </a:ext>
                </a:extLst>
              </a:tr>
              <a:tr h="628924">
                <a:tc>
                  <a:txBody>
                    <a:bodyPr/>
                    <a:lstStyle/>
                    <a:p>
                      <a:r>
                        <a:rPr lang="en-IN" sz="1400">
                          <a:solidFill>
                            <a:srgbClr val="000000"/>
                          </a:solidFill>
                          <a:effectLst/>
                          <a:latin typeface="Georgia" panose="02040502050405020303" pitchFamily="18" charset="0"/>
                        </a:rPr>
                        <a:t>Mourya Gupta</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Intern</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MG</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100%</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$ 30.00/hr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$ 35.00/hr</a:t>
                      </a:r>
                      <a:endParaRPr lang="en-IN" sz="1400">
                        <a:effectLst/>
                        <a:latin typeface="Georgia" panose="02040502050405020303" pitchFamily="18" charset="0"/>
                      </a:endParaRPr>
                    </a:p>
                  </a:txBody>
                  <a:tcPr marL="7620" marR="7620" marT="7620" marB="7620" anchor="ctr"/>
                </a:tc>
                <a:tc>
                  <a:txBody>
                    <a:bodyPr/>
                    <a:lstStyle/>
                    <a:p>
                      <a:pPr algn="ctr"/>
                      <a:r>
                        <a:rPr lang="en-IN" sz="1400">
                          <a:solidFill>
                            <a:srgbClr val="000000"/>
                          </a:solidFill>
                          <a:effectLst/>
                          <a:latin typeface="Georgia" panose="02040502050405020303" pitchFamily="18" charset="0"/>
                        </a:rPr>
                        <a:t>Intern Half Time</a:t>
                      </a:r>
                      <a:endParaRPr lang="en-IN" sz="1400">
                        <a:effectLst/>
                        <a:latin typeface="Georgia" panose="02040502050405020303" pitchFamily="18" charset="0"/>
                      </a:endParaRPr>
                    </a:p>
                  </a:txBody>
                  <a:tcPr marL="7620" marR="7620" marT="7620" marB="7620" anchor="ctr"/>
                </a:tc>
                <a:extLst>
                  <a:ext uri="{0D108BD9-81ED-4DB2-BD59-A6C34878D82A}">
                    <a16:rowId xmlns:a16="http://schemas.microsoft.com/office/drawing/2014/main" val="1274716674"/>
                  </a:ext>
                </a:extLst>
              </a:tr>
            </a:tbl>
          </a:graphicData>
        </a:graphic>
      </p:graphicFrame>
    </p:spTree>
    <p:extLst>
      <p:ext uri="{BB962C8B-B14F-4D97-AF65-F5344CB8AC3E}">
        <p14:creationId xmlns:p14="http://schemas.microsoft.com/office/powerpoint/2010/main" val="1222932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1FCF8-5431-6FEC-A6FA-8DF9DFDE055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4A594DD-6D5B-11AA-7197-6AB38C1937CF}"/>
              </a:ext>
            </a:extLst>
          </p:cNvPr>
          <p:cNvSpPr/>
          <p:nvPr/>
        </p:nvSpPr>
        <p:spPr>
          <a:xfrm>
            <a:off x="0" y="136070"/>
            <a:ext cx="12192000" cy="85452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ight Triangle 4">
            <a:extLst>
              <a:ext uri="{FF2B5EF4-FFF2-40B4-BE49-F238E27FC236}">
                <a16:creationId xmlns:a16="http://schemas.microsoft.com/office/drawing/2014/main" id="{F9C8C6CC-E6FA-3DE9-F966-5CF65F01B251}"/>
              </a:ext>
            </a:extLst>
          </p:cNvPr>
          <p:cNvSpPr/>
          <p:nvPr/>
        </p:nvSpPr>
        <p:spPr>
          <a:xfrm flipV="1">
            <a:off x="0" y="136071"/>
            <a:ext cx="1393371" cy="1121228"/>
          </a:xfrm>
          <a:prstGeom prst="rtTriangle">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17A76AA-8C5F-DF00-E883-0D4B8A569F17}"/>
              </a:ext>
            </a:extLst>
          </p:cNvPr>
          <p:cNvSpPr txBox="1"/>
          <p:nvPr/>
        </p:nvSpPr>
        <p:spPr>
          <a:xfrm>
            <a:off x="1491343" y="240168"/>
            <a:ext cx="10417628" cy="646331"/>
          </a:xfrm>
          <a:prstGeom prst="rect">
            <a:avLst/>
          </a:prstGeom>
          <a:noFill/>
        </p:spPr>
        <p:txBody>
          <a:bodyPr wrap="square" rtlCol="0">
            <a:spAutoFit/>
          </a:bodyPr>
          <a:lstStyle/>
          <a:p>
            <a:r>
              <a:rPr lang="en-IN" sz="3600" b="1">
                <a:solidFill>
                  <a:schemeClr val="bg1"/>
                </a:solidFill>
                <a:latin typeface="Georgia" panose="02040502050405020303" pitchFamily="18" charset="0"/>
              </a:rPr>
              <a:t>Part II (a): Resource Assignment</a:t>
            </a:r>
          </a:p>
        </p:txBody>
      </p:sp>
      <p:graphicFrame>
        <p:nvGraphicFramePr>
          <p:cNvPr id="7" name="Table 6">
            <a:extLst>
              <a:ext uri="{FF2B5EF4-FFF2-40B4-BE49-F238E27FC236}">
                <a16:creationId xmlns:a16="http://schemas.microsoft.com/office/drawing/2014/main" id="{CD0C27AF-A940-3545-1C66-C294B91A2BD4}"/>
              </a:ext>
            </a:extLst>
          </p:cNvPr>
          <p:cNvGraphicFramePr>
            <a:graphicFrameLocks noGrp="1"/>
          </p:cNvGraphicFramePr>
          <p:nvPr>
            <p:extLst>
              <p:ext uri="{D42A27DB-BD31-4B8C-83A1-F6EECF244321}">
                <p14:modId xmlns:p14="http://schemas.microsoft.com/office/powerpoint/2010/main" val="804718636"/>
              </p:ext>
            </p:extLst>
          </p:nvPr>
        </p:nvGraphicFramePr>
        <p:xfrm>
          <a:off x="485553" y="1094697"/>
          <a:ext cx="5403365" cy="5588311"/>
        </p:xfrm>
        <a:graphic>
          <a:graphicData uri="http://schemas.openxmlformats.org/drawingml/2006/table">
            <a:tbl>
              <a:tblPr firstRow="1" bandRow="1">
                <a:tableStyleId>{5C22544A-7EE6-4342-B048-85BDC9FD1C3A}</a:tableStyleId>
              </a:tblPr>
              <a:tblGrid>
                <a:gridCol w="3356709">
                  <a:extLst>
                    <a:ext uri="{9D8B030D-6E8A-4147-A177-3AD203B41FA5}">
                      <a16:colId xmlns:a16="http://schemas.microsoft.com/office/drawing/2014/main" val="796318688"/>
                    </a:ext>
                  </a:extLst>
                </a:gridCol>
                <a:gridCol w="2046656">
                  <a:extLst>
                    <a:ext uri="{9D8B030D-6E8A-4147-A177-3AD203B41FA5}">
                      <a16:colId xmlns:a16="http://schemas.microsoft.com/office/drawing/2014/main" val="4033528991"/>
                    </a:ext>
                  </a:extLst>
                </a:gridCol>
              </a:tblGrid>
              <a:tr h="266158">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tc>
                  <a:txBody>
                    <a:bodyPr/>
                    <a:lstStyle/>
                    <a:p>
                      <a:pPr algn="ctr"/>
                      <a:r>
                        <a:rPr lang="en-IN" sz="1200">
                          <a:solidFill>
                            <a:schemeClr val="bg1"/>
                          </a:solidFill>
                          <a:effectLst/>
                          <a:latin typeface="Georgia" panose="02040502050405020303" pitchFamily="18" charset="0"/>
                        </a:rPr>
                        <a:t>Resource Names</a:t>
                      </a:r>
                    </a:p>
                  </a:txBody>
                  <a:tcPr marL="7620" marR="7620" marT="7620" marB="7620" anchor="ctr">
                    <a:solidFill>
                      <a:schemeClr val="accent1">
                        <a:lumMod val="50000"/>
                      </a:schemeClr>
                    </a:solidFill>
                  </a:tcPr>
                </a:tc>
                <a:extLst>
                  <a:ext uri="{0D108BD9-81ED-4DB2-BD59-A6C34878D82A}">
                    <a16:rowId xmlns:a16="http://schemas.microsoft.com/office/drawing/2014/main" val="2814021186"/>
                  </a:ext>
                </a:extLst>
              </a:tr>
              <a:tr h="266158">
                <a:tc>
                  <a:txBody>
                    <a:bodyPr/>
                    <a:lstStyle/>
                    <a:p>
                      <a:r>
                        <a:rPr lang="en-IN" sz="1200" b="1">
                          <a:solidFill>
                            <a:schemeClr val="tx1"/>
                          </a:solidFill>
                          <a:effectLst/>
                          <a:latin typeface="Georgia" panose="02040502050405020303" pitchFamily="18" charset="0"/>
                        </a:rPr>
                        <a:t>1. Start Project</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3867360148"/>
                  </a:ext>
                </a:extLst>
              </a:tr>
              <a:tr h="266158">
                <a:tc>
                  <a:txBody>
                    <a:bodyPr/>
                    <a:lstStyle/>
                    <a:p>
                      <a:r>
                        <a:rPr lang="en-IN" sz="1200" b="1">
                          <a:solidFill>
                            <a:schemeClr val="tx1"/>
                          </a:solidFill>
                          <a:effectLst/>
                          <a:latin typeface="Georgia" panose="02040502050405020303" pitchFamily="18" charset="0"/>
                        </a:rPr>
                        <a:t>2. Initiating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14776516"/>
                  </a:ext>
                </a:extLst>
              </a:tr>
              <a:tr h="266158">
                <a:tc>
                  <a:txBody>
                    <a:bodyPr/>
                    <a:lstStyle/>
                    <a:p>
                      <a:r>
                        <a:rPr lang="en-IN" sz="1200" b="0">
                          <a:solidFill>
                            <a:schemeClr val="tx1"/>
                          </a:solidFill>
                          <a:effectLst/>
                          <a:latin typeface="Georgia" panose="02040502050405020303" pitchFamily="18" charset="0"/>
                        </a:rPr>
                        <a:t>  2.1 Initial Meeting</a:t>
                      </a:r>
                    </a:p>
                  </a:txBody>
                  <a:tcPr marL="7620" marR="7620" marT="7620" marB="7620" anchor="ctr"/>
                </a:tc>
                <a:tc>
                  <a:txBody>
                    <a:bodyPr/>
                    <a:lstStyle/>
                    <a:p>
                      <a:r>
                        <a:rPr lang="en-IN" sz="1000">
                          <a:solidFill>
                            <a:schemeClr val="tx1"/>
                          </a:solidFill>
                          <a:effectLst/>
                          <a:latin typeface="Georgia" panose="02040502050405020303" pitchFamily="18" charset="0"/>
                        </a:rPr>
                        <a:t>Avishek Dasgupta[50%],Sohan Kumar Sahoo[50%]</a:t>
                      </a:r>
                    </a:p>
                  </a:txBody>
                  <a:tcPr marL="7620" marR="7620" marT="7620" marB="7620" anchor="ctr"/>
                </a:tc>
                <a:extLst>
                  <a:ext uri="{0D108BD9-81ED-4DB2-BD59-A6C34878D82A}">
                    <a16:rowId xmlns:a16="http://schemas.microsoft.com/office/drawing/2014/main" val="565919773"/>
                  </a:ext>
                </a:extLst>
              </a:tr>
              <a:tr h="266158">
                <a:tc>
                  <a:txBody>
                    <a:bodyPr/>
                    <a:lstStyle/>
                    <a:p>
                      <a:r>
                        <a:rPr lang="en-IN" sz="1200" b="0">
                          <a:solidFill>
                            <a:schemeClr val="tx1"/>
                          </a:solidFill>
                          <a:effectLst/>
                          <a:latin typeface="Georgia" panose="02040502050405020303" pitchFamily="18" charset="0"/>
                        </a:rPr>
                        <a:t>  2.2 Draft Project Requirements</a:t>
                      </a:r>
                    </a:p>
                  </a:txBody>
                  <a:tcPr marL="7620" marR="7620" marT="7620" marB="7620" anchor="ctr"/>
                </a:tc>
                <a:tc>
                  <a:txBody>
                    <a:bodyPr/>
                    <a:lstStyle/>
                    <a:p>
                      <a:r>
                        <a:rPr lang="en-IN" sz="1000">
                          <a:solidFill>
                            <a:schemeClr val="tx1"/>
                          </a:solidFill>
                          <a:effectLst/>
                          <a:latin typeface="Georgia" panose="02040502050405020303" pitchFamily="18" charset="0"/>
                        </a:rPr>
                        <a:t>Aravind Teja Chikoti</a:t>
                      </a:r>
                    </a:p>
                  </a:txBody>
                  <a:tcPr marL="7620" marR="7620" marT="7620" marB="7620" anchor="ctr"/>
                </a:tc>
                <a:extLst>
                  <a:ext uri="{0D108BD9-81ED-4DB2-BD59-A6C34878D82A}">
                    <a16:rowId xmlns:a16="http://schemas.microsoft.com/office/drawing/2014/main" val="1133947730"/>
                  </a:ext>
                </a:extLst>
              </a:tr>
              <a:tr h="266158">
                <a:tc>
                  <a:txBody>
                    <a:bodyPr/>
                    <a:lstStyle/>
                    <a:p>
                      <a:r>
                        <a:rPr lang="en-IN" sz="1200" b="0">
                          <a:solidFill>
                            <a:schemeClr val="tx1"/>
                          </a:solidFill>
                          <a:effectLst/>
                          <a:latin typeface="Georgia" panose="02040502050405020303" pitchFamily="18" charset="0"/>
                        </a:rPr>
                        <a:t>  2.3 Review With Stakeholders</a:t>
                      </a:r>
                    </a:p>
                  </a:txBody>
                  <a:tcPr marL="7620" marR="7620" marT="7620" marB="7620" anchor="ctr"/>
                </a:tc>
                <a:tc>
                  <a:txBody>
                    <a:bodyPr/>
                    <a:lstStyle/>
                    <a:p>
                      <a:r>
                        <a:rPr lang="en-IN" sz="1000">
                          <a:solidFill>
                            <a:schemeClr val="tx1"/>
                          </a:solidFill>
                          <a:effectLst/>
                          <a:latin typeface="Georgia" panose="02040502050405020303" pitchFamily="18" charset="0"/>
                        </a:rPr>
                        <a:t>Avishek Dasgupta[50%],Sohan Kumar Sahoo[50%]</a:t>
                      </a:r>
                    </a:p>
                  </a:txBody>
                  <a:tcPr marL="7620" marR="7620" marT="7620" marB="7620" anchor="ctr"/>
                </a:tc>
                <a:extLst>
                  <a:ext uri="{0D108BD9-81ED-4DB2-BD59-A6C34878D82A}">
                    <a16:rowId xmlns:a16="http://schemas.microsoft.com/office/drawing/2014/main" val="3293756229"/>
                  </a:ext>
                </a:extLst>
              </a:tr>
              <a:tr h="266158">
                <a:tc>
                  <a:txBody>
                    <a:bodyPr/>
                    <a:lstStyle/>
                    <a:p>
                      <a:r>
                        <a:rPr lang="en-IN" sz="1200" b="0">
                          <a:solidFill>
                            <a:schemeClr val="tx1"/>
                          </a:solidFill>
                          <a:effectLst/>
                          <a:latin typeface="Georgia" panose="02040502050405020303" pitchFamily="18" charset="0"/>
                        </a:rPr>
                        <a:t>  2.4 Develop Project Charter</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1168722028"/>
                  </a:ext>
                </a:extLst>
              </a:tr>
              <a:tr h="266158">
                <a:tc>
                  <a:txBody>
                    <a:bodyPr/>
                    <a:lstStyle/>
                    <a:p>
                      <a:r>
                        <a:rPr lang="en-IN" sz="1200" b="0">
                          <a:solidFill>
                            <a:schemeClr val="tx1"/>
                          </a:solidFill>
                          <a:effectLst/>
                          <a:latin typeface="Georgia" panose="02040502050405020303" pitchFamily="18" charset="0"/>
                        </a:rPr>
                        <a:t>  2.5 Charter Signed</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105581124"/>
                  </a:ext>
                </a:extLst>
              </a:tr>
              <a:tr h="266158">
                <a:tc>
                  <a:txBody>
                    <a:bodyPr/>
                    <a:lstStyle/>
                    <a:p>
                      <a:r>
                        <a:rPr lang="en-IN" sz="1200" b="1">
                          <a:solidFill>
                            <a:schemeClr val="tx1"/>
                          </a:solidFill>
                          <a:effectLst/>
                          <a:latin typeface="Georgia" panose="02040502050405020303" pitchFamily="18" charset="0"/>
                        </a:rPr>
                        <a:t>3. Planning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272599127"/>
                  </a:ext>
                </a:extLst>
              </a:tr>
              <a:tr h="266158">
                <a:tc>
                  <a:txBody>
                    <a:bodyPr/>
                    <a:lstStyle/>
                    <a:p>
                      <a:r>
                        <a:rPr lang="en-IN" sz="1200" b="0">
                          <a:solidFill>
                            <a:schemeClr val="tx1"/>
                          </a:solidFill>
                          <a:effectLst/>
                          <a:latin typeface="Georgia" panose="02040502050405020303" pitchFamily="18" charset="0"/>
                        </a:rPr>
                        <a:t>  3.1 Develop WBS</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774512097"/>
                  </a:ext>
                </a:extLst>
              </a:tr>
              <a:tr h="266158">
                <a:tc>
                  <a:txBody>
                    <a:bodyPr/>
                    <a:lstStyle/>
                    <a:p>
                      <a:r>
                        <a:rPr lang="en-IN" sz="1200" b="0">
                          <a:solidFill>
                            <a:schemeClr val="tx1"/>
                          </a:solidFill>
                          <a:effectLst/>
                          <a:latin typeface="Georgia" panose="02040502050405020303" pitchFamily="18" charset="0"/>
                        </a:rPr>
                        <a:t>  3.2 Estimate Task Duration</a:t>
                      </a:r>
                    </a:p>
                  </a:txBody>
                  <a:tcPr marL="7620" marR="7620" marT="7620" marB="7620" anchor="ctr"/>
                </a:tc>
                <a:tc>
                  <a:txBody>
                    <a:bodyPr/>
                    <a:lstStyle/>
                    <a:p>
                      <a:r>
                        <a:rPr lang="en-IN" sz="1000">
                          <a:solidFill>
                            <a:schemeClr val="tx1"/>
                          </a:solidFill>
                          <a:effectLst/>
                          <a:latin typeface="Georgia" panose="02040502050405020303" pitchFamily="18" charset="0"/>
                        </a:rPr>
                        <a:t>Sohan Kumar Sahoo</a:t>
                      </a:r>
                    </a:p>
                  </a:txBody>
                  <a:tcPr marL="7620" marR="7620" marT="7620" marB="7620" anchor="ctr"/>
                </a:tc>
                <a:extLst>
                  <a:ext uri="{0D108BD9-81ED-4DB2-BD59-A6C34878D82A}">
                    <a16:rowId xmlns:a16="http://schemas.microsoft.com/office/drawing/2014/main" val="4063481641"/>
                  </a:ext>
                </a:extLst>
              </a:tr>
              <a:tr h="266158">
                <a:tc>
                  <a:txBody>
                    <a:bodyPr/>
                    <a:lstStyle/>
                    <a:p>
                      <a:r>
                        <a:rPr lang="en-IN" sz="1200" b="0">
                          <a:solidFill>
                            <a:schemeClr val="tx1"/>
                          </a:solidFill>
                          <a:effectLst/>
                          <a:latin typeface="Georgia" panose="02040502050405020303" pitchFamily="18" charset="0"/>
                        </a:rPr>
                        <a:t>  3.3 Assign Resources</a:t>
                      </a:r>
                    </a:p>
                  </a:txBody>
                  <a:tcPr marL="7620" marR="7620" marT="7620" marB="7620" anchor="ctr"/>
                </a:tc>
                <a:tc>
                  <a:txBody>
                    <a:bodyPr/>
                    <a:lstStyle/>
                    <a:p>
                      <a:r>
                        <a:rPr lang="en-IN" sz="1000">
                          <a:solidFill>
                            <a:schemeClr val="tx1"/>
                          </a:solidFill>
                          <a:effectLst/>
                          <a:latin typeface="Georgia" panose="02040502050405020303" pitchFamily="18" charset="0"/>
                        </a:rPr>
                        <a:t>Avishek Dasgupta</a:t>
                      </a:r>
                    </a:p>
                  </a:txBody>
                  <a:tcPr marL="7620" marR="7620" marT="7620" marB="7620" anchor="ctr"/>
                </a:tc>
                <a:extLst>
                  <a:ext uri="{0D108BD9-81ED-4DB2-BD59-A6C34878D82A}">
                    <a16:rowId xmlns:a16="http://schemas.microsoft.com/office/drawing/2014/main" val="568676601"/>
                  </a:ext>
                </a:extLst>
              </a:tr>
              <a:tr h="266158">
                <a:tc>
                  <a:txBody>
                    <a:bodyPr/>
                    <a:lstStyle/>
                    <a:p>
                      <a:r>
                        <a:rPr lang="en-IN" sz="1200" b="0">
                          <a:solidFill>
                            <a:schemeClr val="tx1"/>
                          </a:solidFill>
                          <a:effectLst/>
                          <a:latin typeface="Georgia" panose="02040502050405020303" pitchFamily="18" charset="0"/>
                        </a:rPr>
                        <a:t>  3.4 Determine Task Relationships</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386438761"/>
                  </a:ext>
                </a:extLst>
              </a:tr>
              <a:tr h="266158">
                <a:tc>
                  <a:txBody>
                    <a:bodyPr/>
                    <a:lstStyle/>
                    <a:p>
                      <a:r>
                        <a:rPr lang="en-IN" sz="1200" b="0">
                          <a:solidFill>
                            <a:schemeClr val="tx1"/>
                          </a:solidFill>
                          <a:effectLst/>
                          <a:latin typeface="Georgia" panose="02040502050405020303" pitchFamily="18" charset="0"/>
                        </a:rPr>
                        <a:t>  3.5 Enter Cost Information</a:t>
                      </a:r>
                    </a:p>
                  </a:txBody>
                  <a:tcPr marL="7620" marR="7620" marT="7620" marB="7620" anchor="ctr"/>
                </a:tc>
                <a:tc>
                  <a:txBody>
                    <a:bodyPr/>
                    <a:lstStyle/>
                    <a:p>
                      <a:r>
                        <a:rPr lang="en-IN" sz="1000">
                          <a:solidFill>
                            <a:schemeClr val="tx1"/>
                          </a:solidFill>
                          <a:effectLst/>
                          <a:latin typeface="Georgia" panose="02040502050405020303" pitchFamily="18" charset="0"/>
                        </a:rPr>
                        <a:t>Mourya Gupta</a:t>
                      </a:r>
                    </a:p>
                  </a:txBody>
                  <a:tcPr marL="7620" marR="7620" marT="7620" marB="7620" anchor="ctr"/>
                </a:tc>
                <a:extLst>
                  <a:ext uri="{0D108BD9-81ED-4DB2-BD59-A6C34878D82A}">
                    <a16:rowId xmlns:a16="http://schemas.microsoft.com/office/drawing/2014/main" val="187849823"/>
                  </a:ext>
                </a:extLst>
              </a:tr>
              <a:tr h="369663">
                <a:tc>
                  <a:txBody>
                    <a:bodyPr/>
                    <a:lstStyle/>
                    <a:p>
                      <a:r>
                        <a:rPr lang="en-US" sz="1200" b="0">
                          <a:solidFill>
                            <a:schemeClr val="tx1"/>
                          </a:solidFill>
                          <a:effectLst/>
                          <a:latin typeface="Georgia" panose="02040502050405020303" pitchFamily="18" charset="0"/>
                        </a:rPr>
                        <a:t>  3.6 Review Gantt and Pert Chart Information</a:t>
                      </a:r>
                    </a:p>
                  </a:txBody>
                  <a:tcPr marL="7620" marR="7620" marT="7620" marB="7620" anchor="ctr"/>
                </a:tc>
                <a:tc>
                  <a:txBody>
                    <a:bodyPr/>
                    <a:lstStyle/>
                    <a:p>
                      <a:r>
                        <a:rPr lang="en-IN" sz="1000">
                          <a:solidFill>
                            <a:schemeClr val="tx1"/>
                          </a:solidFill>
                          <a:effectLst/>
                          <a:latin typeface="Georgia" panose="02040502050405020303" pitchFamily="18" charset="0"/>
                        </a:rPr>
                        <a:t>Aravind Teja Chikoti[50%],Vishnu Vardhan Ponduri[50%]</a:t>
                      </a:r>
                    </a:p>
                  </a:txBody>
                  <a:tcPr marL="7620" marR="7620" marT="7620" marB="7620" anchor="ctr"/>
                </a:tc>
                <a:extLst>
                  <a:ext uri="{0D108BD9-81ED-4DB2-BD59-A6C34878D82A}">
                    <a16:rowId xmlns:a16="http://schemas.microsoft.com/office/drawing/2014/main" val="584054176"/>
                  </a:ext>
                </a:extLst>
              </a:tr>
              <a:tr h="266158">
                <a:tc>
                  <a:txBody>
                    <a:bodyPr/>
                    <a:lstStyle/>
                    <a:p>
                      <a:r>
                        <a:rPr lang="en-IN" sz="1200" b="1">
                          <a:solidFill>
                            <a:schemeClr val="tx1"/>
                          </a:solidFill>
                          <a:effectLst/>
                          <a:latin typeface="Georgia" panose="02040502050405020303" pitchFamily="18" charset="0"/>
                        </a:rPr>
                        <a:t>4. Sample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409900335"/>
                  </a:ext>
                </a:extLst>
              </a:tr>
              <a:tr h="266158">
                <a:tc>
                  <a:txBody>
                    <a:bodyPr/>
                    <a:lstStyle/>
                    <a:p>
                      <a:r>
                        <a:rPr lang="en-IN" sz="1200" b="0">
                          <a:solidFill>
                            <a:schemeClr val="tx1"/>
                          </a:solidFill>
                          <a:effectLst/>
                          <a:latin typeface="Georgia" panose="02040502050405020303" pitchFamily="18" charset="0"/>
                        </a:rPr>
                        <a:t>  4.1 Collect Datasets</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2023648680"/>
                  </a:ext>
                </a:extLst>
              </a:tr>
              <a:tr h="266158">
                <a:tc>
                  <a:txBody>
                    <a:bodyPr/>
                    <a:lstStyle/>
                    <a:p>
                      <a:r>
                        <a:rPr lang="en-IN" sz="1200" b="0">
                          <a:solidFill>
                            <a:schemeClr val="tx1"/>
                          </a:solidFill>
                          <a:effectLst/>
                          <a:latin typeface="Georgia" panose="02040502050405020303" pitchFamily="18" charset="0"/>
                        </a:rPr>
                        <a:t>  4.2 Data Segmentation</a:t>
                      </a:r>
                    </a:p>
                  </a:txBody>
                  <a:tcPr marL="7620" marR="7620" marT="7620" marB="7620" anchor="ctr"/>
                </a:tc>
                <a:tc>
                  <a:txBody>
                    <a:bodyPr/>
                    <a:lstStyle/>
                    <a:p>
                      <a:r>
                        <a:rPr lang="en-IN" sz="1000">
                          <a:solidFill>
                            <a:schemeClr val="tx1"/>
                          </a:solidFill>
                          <a:effectLst/>
                          <a:latin typeface="Georgia" panose="02040502050405020303" pitchFamily="18" charset="0"/>
                        </a:rPr>
                        <a:t>Aravind Teja Chikoti</a:t>
                      </a:r>
                    </a:p>
                  </a:txBody>
                  <a:tcPr marL="7620" marR="7620" marT="7620" marB="7620" anchor="ctr"/>
                </a:tc>
                <a:extLst>
                  <a:ext uri="{0D108BD9-81ED-4DB2-BD59-A6C34878D82A}">
                    <a16:rowId xmlns:a16="http://schemas.microsoft.com/office/drawing/2014/main" val="3469579901"/>
                  </a:ext>
                </a:extLst>
              </a:tr>
              <a:tr h="266158">
                <a:tc>
                  <a:txBody>
                    <a:bodyPr/>
                    <a:lstStyle/>
                    <a:p>
                      <a:r>
                        <a:rPr lang="en-IN" sz="1200" b="1">
                          <a:solidFill>
                            <a:schemeClr val="tx1"/>
                          </a:solidFill>
                          <a:effectLst/>
                          <a:latin typeface="Georgia" panose="02040502050405020303" pitchFamily="18" charset="0"/>
                        </a:rPr>
                        <a:t>5. Explore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43613522"/>
                  </a:ext>
                </a:extLst>
              </a:tr>
              <a:tr h="266158">
                <a:tc>
                  <a:txBody>
                    <a:bodyPr/>
                    <a:lstStyle/>
                    <a:p>
                      <a:r>
                        <a:rPr lang="en-IN" sz="1200" b="0">
                          <a:solidFill>
                            <a:schemeClr val="tx1"/>
                          </a:solidFill>
                          <a:effectLst/>
                          <a:latin typeface="Georgia" panose="02040502050405020303" pitchFamily="18" charset="0"/>
                        </a:rPr>
                        <a:t>  5.1 Data Cleaning</a:t>
                      </a:r>
                    </a:p>
                  </a:txBody>
                  <a:tcPr marL="7620" marR="7620" marT="7620" marB="7620" anchor="ctr"/>
                </a:tc>
                <a:tc>
                  <a:txBody>
                    <a:bodyPr/>
                    <a:lstStyle/>
                    <a:p>
                      <a:r>
                        <a:rPr lang="en-IN" sz="1000">
                          <a:solidFill>
                            <a:schemeClr val="tx1"/>
                          </a:solidFill>
                          <a:effectLst/>
                          <a:latin typeface="Georgia" panose="02040502050405020303" pitchFamily="18" charset="0"/>
                        </a:rPr>
                        <a:t>Sohan Kumar Sahoo[50%],Mourya Gupta</a:t>
                      </a:r>
                    </a:p>
                  </a:txBody>
                  <a:tcPr marL="7620" marR="7620" marT="7620" marB="7620" anchor="ctr"/>
                </a:tc>
                <a:extLst>
                  <a:ext uri="{0D108BD9-81ED-4DB2-BD59-A6C34878D82A}">
                    <a16:rowId xmlns:a16="http://schemas.microsoft.com/office/drawing/2014/main" val="563262124"/>
                  </a:ext>
                </a:extLst>
              </a:tr>
            </a:tbl>
          </a:graphicData>
        </a:graphic>
      </p:graphicFrame>
      <p:graphicFrame>
        <p:nvGraphicFramePr>
          <p:cNvPr id="8" name="Table 7">
            <a:extLst>
              <a:ext uri="{FF2B5EF4-FFF2-40B4-BE49-F238E27FC236}">
                <a16:creationId xmlns:a16="http://schemas.microsoft.com/office/drawing/2014/main" id="{DB7F1C82-2014-DF66-10B2-E509A6795AE4}"/>
              </a:ext>
            </a:extLst>
          </p:cNvPr>
          <p:cNvGraphicFramePr>
            <a:graphicFrameLocks noGrp="1"/>
          </p:cNvGraphicFramePr>
          <p:nvPr>
            <p:extLst>
              <p:ext uri="{D42A27DB-BD31-4B8C-83A1-F6EECF244321}">
                <p14:modId xmlns:p14="http://schemas.microsoft.com/office/powerpoint/2010/main" val="227652223"/>
              </p:ext>
            </p:extLst>
          </p:nvPr>
        </p:nvGraphicFramePr>
        <p:xfrm>
          <a:off x="6303082" y="1132535"/>
          <a:ext cx="5403365" cy="5589395"/>
        </p:xfrm>
        <a:graphic>
          <a:graphicData uri="http://schemas.openxmlformats.org/drawingml/2006/table">
            <a:tbl>
              <a:tblPr firstRow="1" bandRow="1">
                <a:tableStyleId>{5C22544A-7EE6-4342-B048-85BDC9FD1C3A}</a:tableStyleId>
              </a:tblPr>
              <a:tblGrid>
                <a:gridCol w="2907891">
                  <a:extLst>
                    <a:ext uri="{9D8B030D-6E8A-4147-A177-3AD203B41FA5}">
                      <a16:colId xmlns:a16="http://schemas.microsoft.com/office/drawing/2014/main" val="796318688"/>
                    </a:ext>
                  </a:extLst>
                </a:gridCol>
                <a:gridCol w="2495474">
                  <a:extLst>
                    <a:ext uri="{9D8B030D-6E8A-4147-A177-3AD203B41FA5}">
                      <a16:colId xmlns:a16="http://schemas.microsoft.com/office/drawing/2014/main" val="4033528991"/>
                    </a:ext>
                  </a:extLst>
                </a:gridCol>
              </a:tblGrid>
              <a:tr h="266158">
                <a:tc>
                  <a:txBody>
                    <a:bodyPr/>
                    <a:lstStyle/>
                    <a:p>
                      <a:pPr algn="ctr"/>
                      <a:r>
                        <a:rPr lang="en-IN" sz="1200" b="1">
                          <a:solidFill>
                            <a:schemeClr val="bg1"/>
                          </a:solidFill>
                          <a:effectLst/>
                          <a:latin typeface="Georgia" panose="02040502050405020303" pitchFamily="18" charset="0"/>
                        </a:rPr>
                        <a:t>Task Name</a:t>
                      </a:r>
                    </a:p>
                  </a:txBody>
                  <a:tcPr marL="7620" marR="7620" marT="7620" marB="7620" anchor="ctr">
                    <a:solidFill>
                      <a:schemeClr val="accent1">
                        <a:lumMod val="50000"/>
                      </a:schemeClr>
                    </a:solidFill>
                  </a:tcPr>
                </a:tc>
                <a:tc>
                  <a:txBody>
                    <a:bodyPr/>
                    <a:lstStyle/>
                    <a:p>
                      <a:pPr algn="ctr"/>
                      <a:r>
                        <a:rPr lang="en-IN" sz="1200">
                          <a:solidFill>
                            <a:schemeClr val="bg1"/>
                          </a:solidFill>
                          <a:effectLst/>
                          <a:latin typeface="Georgia" panose="02040502050405020303" pitchFamily="18" charset="0"/>
                        </a:rPr>
                        <a:t>Resource Names</a:t>
                      </a:r>
                    </a:p>
                  </a:txBody>
                  <a:tcPr>
                    <a:solidFill>
                      <a:schemeClr val="accent1">
                        <a:lumMod val="50000"/>
                      </a:schemeClr>
                    </a:solidFill>
                  </a:tcPr>
                </a:tc>
                <a:extLst>
                  <a:ext uri="{0D108BD9-81ED-4DB2-BD59-A6C34878D82A}">
                    <a16:rowId xmlns:a16="http://schemas.microsoft.com/office/drawing/2014/main" val="2814021186"/>
                  </a:ext>
                </a:extLst>
              </a:tr>
              <a:tr h="266158">
                <a:tc>
                  <a:txBody>
                    <a:bodyPr/>
                    <a:lstStyle/>
                    <a:p>
                      <a:r>
                        <a:rPr lang="en-IN" sz="1200" b="0">
                          <a:solidFill>
                            <a:schemeClr val="tx1"/>
                          </a:solidFill>
                          <a:effectLst/>
                          <a:latin typeface="Georgia" panose="02040502050405020303" pitchFamily="18" charset="0"/>
                        </a:rPr>
                        <a:t>  5.2 Initial Data Exploration</a:t>
                      </a:r>
                    </a:p>
                  </a:txBody>
                  <a:tcPr marL="7620" marR="7620" marT="7620" marB="7620" anchor="ctr"/>
                </a:tc>
                <a:tc>
                  <a:txBody>
                    <a:bodyPr/>
                    <a:lstStyle/>
                    <a:p>
                      <a:r>
                        <a:rPr lang="en-IN" sz="1000">
                          <a:solidFill>
                            <a:schemeClr val="tx1"/>
                          </a:solidFill>
                          <a:effectLst/>
                          <a:latin typeface="Georgia" panose="02040502050405020303" pitchFamily="18" charset="0"/>
                        </a:rPr>
                        <a:t>Avishek Dasgupta</a:t>
                      </a:r>
                    </a:p>
                  </a:txBody>
                  <a:tcPr marL="7620" marR="7620" marT="7620" marB="7620" anchor="ctr"/>
                </a:tc>
                <a:extLst>
                  <a:ext uri="{0D108BD9-81ED-4DB2-BD59-A6C34878D82A}">
                    <a16:rowId xmlns:a16="http://schemas.microsoft.com/office/drawing/2014/main" val="3867360148"/>
                  </a:ext>
                </a:extLst>
              </a:tr>
              <a:tr h="266158">
                <a:tc>
                  <a:txBody>
                    <a:bodyPr/>
                    <a:lstStyle/>
                    <a:p>
                      <a:r>
                        <a:rPr lang="en-IN" sz="1200" b="0">
                          <a:solidFill>
                            <a:schemeClr val="tx1"/>
                          </a:solidFill>
                          <a:effectLst/>
                          <a:latin typeface="Georgia" panose="02040502050405020303" pitchFamily="18" charset="0"/>
                        </a:rPr>
                        <a:t>  5.3 Demographic Analysis of </a:t>
                      </a:r>
                      <a:r>
                        <a:rPr lang="en-IN" sz="1200" b="0" err="1">
                          <a:solidFill>
                            <a:schemeClr val="tx1"/>
                          </a:solidFill>
                          <a:effectLst/>
                          <a:latin typeface="Georgia" panose="02040502050405020303" pitchFamily="18" charset="0"/>
                        </a:rPr>
                        <a:t>Superhosts</a:t>
                      </a:r>
                      <a:endParaRPr lang="en-IN" sz="1200" b="0">
                        <a:solidFill>
                          <a:schemeClr val="tx1"/>
                        </a:solidFill>
                        <a:effectLst/>
                        <a:latin typeface="Georgia" panose="02040502050405020303" pitchFamily="18" charset="0"/>
                      </a:endParaRP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414776516"/>
                  </a:ext>
                </a:extLst>
              </a:tr>
              <a:tr h="266158">
                <a:tc>
                  <a:txBody>
                    <a:bodyPr/>
                    <a:lstStyle/>
                    <a:p>
                      <a:r>
                        <a:rPr lang="en-IN" sz="1200" b="1">
                          <a:solidFill>
                            <a:schemeClr val="tx1"/>
                          </a:solidFill>
                          <a:effectLst/>
                          <a:latin typeface="Georgia" panose="02040502050405020303" pitchFamily="18" charset="0"/>
                        </a:rPr>
                        <a:t>6. Modify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565919773"/>
                  </a:ext>
                </a:extLst>
              </a:tr>
              <a:tr h="266158">
                <a:tc>
                  <a:txBody>
                    <a:bodyPr/>
                    <a:lstStyle/>
                    <a:p>
                      <a:r>
                        <a:rPr lang="en-IN" sz="1200" b="0">
                          <a:solidFill>
                            <a:schemeClr val="tx1"/>
                          </a:solidFill>
                          <a:effectLst/>
                          <a:latin typeface="Georgia" panose="02040502050405020303" pitchFamily="18" charset="0"/>
                        </a:rPr>
                        <a:t>  6.1 Feature Engineering</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1133947730"/>
                  </a:ext>
                </a:extLst>
              </a:tr>
              <a:tr h="266158">
                <a:tc>
                  <a:txBody>
                    <a:bodyPr/>
                    <a:lstStyle/>
                    <a:p>
                      <a:r>
                        <a:rPr lang="en-IN" sz="1200" b="0">
                          <a:solidFill>
                            <a:schemeClr val="tx1"/>
                          </a:solidFill>
                          <a:effectLst/>
                          <a:latin typeface="Georgia" panose="02040502050405020303" pitchFamily="18" charset="0"/>
                        </a:rPr>
                        <a:t>  6.2 Sentiment Analysis Data Preparation</a:t>
                      </a:r>
                    </a:p>
                  </a:txBody>
                  <a:tcPr marL="7620" marR="7620" marT="7620" marB="7620" anchor="ctr"/>
                </a:tc>
                <a:tc>
                  <a:txBody>
                    <a:bodyPr/>
                    <a:lstStyle/>
                    <a:p>
                      <a:r>
                        <a:rPr lang="en-IN" sz="1000">
                          <a:solidFill>
                            <a:schemeClr val="tx1"/>
                          </a:solidFill>
                          <a:effectLst/>
                          <a:latin typeface="Georgia" panose="02040502050405020303" pitchFamily="18" charset="0"/>
                        </a:rPr>
                        <a:t>Sohan Kumar Sahoo</a:t>
                      </a:r>
                    </a:p>
                  </a:txBody>
                  <a:tcPr marL="7620" marR="7620" marT="7620" marB="7620" anchor="ctr"/>
                </a:tc>
                <a:extLst>
                  <a:ext uri="{0D108BD9-81ED-4DB2-BD59-A6C34878D82A}">
                    <a16:rowId xmlns:a16="http://schemas.microsoft.com/office/drawing/2014/main" val="3293756229"/>
                  </a:ext>
                </a:extLst>
              </a:tr>
              <a:tr h="266158">
                <a:tc>
                  <a:txBody>
                    <a:bodyPr/>
                    <a:lstStyle/>
                    <a:p>
                      <a:r>
                        <a:rPr lang="en-IN" sz="1200" b="1">
                          <a:solidFill>
                            <a:schemeClr val="tx1"/>
                          </a:solidFill>
                          <a:effectLst/>
                          <a:latin typeface="Georgia" panose="02040502050405020303" pitchFamily="18" charset="0"/>
                        </a:rPr>
                        <a:t>7. Model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168722028"/>
                  </a:ext>
                </a:extLst>
              </a:tr>
              <a:tr h="266158">
                <a:tc>
                  <a:txBody>
                    <a:bodyPr/>
                    <a:lstStyle/>
                    <a:p>
                      <a:r>
                        <a:rPr lang="en-IN" sz="1200" b="0">
                          <a:solidFill>
                            <a:schemeClr val="tx1"/>
                          </a:solidFill>
                          <a:effectLst/>
                          <a:latin typeface="Georgia" panose="02040502050405020303" pitchFamily="18" charset="0"/>
                        </a:rPr>
                        <a:t>  7.1 Model Development</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1105581124"/>
                  </a:ext>
                </a:extLst>
              </a:tr>
              <a:tr h="266158">
                <a:tc>
                  <a:txBody>
                    <a:bodyPr/>
                    <a:lstStyle/>
                    <a:p>
                      <a:r>
                        <a:rPr lang="en-IN" sz="1200" b="0">
                          <a:solidFill>
                            <a:schemeClr val="tx1"/>
                          </a:solidFill>
                          <a:effectLst/>
                          <a:latin typeface="Georgia" panose="02040502050405020303" pitchFamily="18" charset="0"/>
                        </a:rPr>
                        <a:t>  7.2 Model Comparison and Optimization</a:t>
                      </a:r>
                    </a:p>
                  </a:txBody>
                  <a:tcPr marL="7620" marR="7620" marT="7620" marB="7620" anchor="ctr"/>
                </a:tc>
                <a:tc>
                  <a:txBody>
                    <a:bodyPr/>
                    <a:lstStyle/>
                    <a:p>
                      <a:r>
                        <a:rPr lang="en-IN" sz="1000">
                          <a:solidFill>
                            <a:schemeClr val="tx1"/>
                          </a:solidFill>
                          <a:effectLst/>
                          <a:latin typeface="Georgia" panose="02040502050405020303" pitchFamily="18" charset="0"/>
                        </a:rPr>
                        <a:t>Aravind Teja Chikoti</a:t>
                      </a:r>
                    </a:p>
                  </a:txBody>
                  <a:tcPr marL="7620" marR="7620" marT="7620" marB="7620" anchor="ctr"/>
                </a:tc>
                <a:extLst>
                  <a:ext uri="{0D108BD9-81ED-4DB2-BD59-A6C34878D82A}">
                    <a16:rowId xmlns:a16="http://schemas.microsoft.com/office/drawing/2014/main" val="4272599127"/>
                  </a:ext>
                </a:extLst>
              </a:tr>
              <a:tr h="266158">
                <a:tc>
                  <a:txBody>
                    <a:bodyPr/>
                    <a:lstStyle/>
                    <a:p>
                      <a:r>
                        <a:rPr lang="en-US" sz="1200" b="0">
                          <a:solidFill>
                            <a:schemeClr val="tx1"/>
                          </a:solidFill>
                          <a:effectLst/>
                          <a:latin typeface="Georgia" panose="02040502050405020303" pitchFamily="18" charset="0"/>
                        </a:rPr>
                        <a:t>  7.3 Churn and </a:t>
                      </a:r>
                      <a:r>
                        <a:rPr lang="en-US" sz="1200" b="0" err="1">
                          <a:solidFill>
                            <a:schemeClr val="tx1"/>
                          </a:solidFill>
                          <a:effectLst/>
                          <a:latin typeface="Georgia" panose="02040502050405020303" pitchFamily="18" charset="0"/>
                        </a:rPr>
                        <a:t>Superhost</a:t>
                      </a:r>
                      <a:r>
                        <a:rPr lang="en-US" sz="1200" b="0">
                          <a:solidFill>
                            <a:schemeClr val="tx1"/>
                          </a:solidFill>
                          <a:effectLst/>
                          <a:latin typeface="Georgia" panose="02040502050405020303" pitchFamily="18" charset="0"/>
                        </a:rPr>
                        <a:t> Status Analysis</a:t>
                      </a:r>
                    </a:p>
                  </a:txBody>
                  <a:tcPr marL="7620" marR="7620" marT="7620" marB="7620" anchor="ctr"/>
                </a:tc>
                <a:tc>
                  <a:txBody>
                    <a:bodyPr/>
                    <a:lstStyle/>
                    <a:p>
                      <a:r>
                        <a:rPr lang="en-IN" sz="1000">
                          <a:solidFill>
                            <a:schemeClr val="tx1"/>
                          </a:solidFill>
                          <a:effectLst/>
                          <a:latin typeface="Georgia" panose="02040502050405020303" pitchFamily="18" charset="0"/>
                        </a:rPr>
                        <a:t>Vishnu Vardhan Ponduri</a:t>
                      </a:r>
                    </a:p>
                  </a:txBody>
                  <a:tcPr marL="7620" marR="7620" marT="7620" marB="7620" anchor="ctr"/>
                </a:tc>
                <a:extLst>
                  <a:ext uri="{0D108BD9-81ED-4DB2-BD59-A6C34878D82A}">
                    <a16:rowId xmlns:a16="http://schemas.microsoft.com/office/drawing/2014/main" val="774512097"/>
                  </a:ext>
                </a:extLst>
              </a:tr>
              <a:tr h="266158">
                <a:tc>
                  <a:txBody>
                    <a:bodyPr/>
                    <a:lstStyle/>
                    <a:p>
                      <a:r>
                        <a:rPr lang="en-IN" sz="1200" b="1">
                          <a:solidFill>
                            <a:schemeClr val="tx1"/>
                          </a:solidFill>
                          <a:effectLst/>
                          <a:latin typeface="Georgia" panose="02040502050405020303" pitchFamily="18" charset="0"/>
                        </a:rPr>
                        <a:t>8. Assess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4063481641"/>
                  </a:ext>
                </a:extLst>
              </a:tr>
              <a:tr h="266158">
                <a:tc>
                  <a:txBody>
                    <a:bodyPr/>
                    <a:lstStyle/>
                    <a:p>
                      <a:r>
                        <a:rPr lang="en-IN" sz="1200" b="0">
                          <a:solidFill>
                            <a:schemeClr val="tx1"/>
                          </a:solidFill>
                          <a:effectLst/>
                          <a:latin typeface="Georgia" panose="02040502050405020303" pitchFamily="18" charset="0"/>
                        </a:rPr>
                        <a:t>  8.1 Model Evaluation</a:t>
                      </a:r>
                    </a:p>
                  </a:txBody>
                  <a:tcPr marL="7620" marR="7620" marT="7620" marB="7620" anchor="ctr"/>
                </a:tc>
                <a:tc>
                  <a:txBody>
                    <a:bodyPr/>
                    <a:lstStyle/>
                    <a:p>
                      <a:r>
                        <a:rPr lang="en-IN" sz="1000">
                          <a:solidFill>
                            <a:schemeClr val="tx1"/>
                          </a:solidFill>
                          <a:effectLst/>
                          <a:latin typeface="Georgia" panose="02040502050405020303" pitchFamily="18" charset="0"/>
                        </a:rPr>
                        <a:t>Sohan Kumar Sahoo</a:t>
                      </a:r>
                    </a:p>
                  </a:txBody>
                  <a:tcPr marL="7620" marR="7620" marT="7620" marB="7620" anchor="ctr"/>
                </a:tc>
                <a:extLst>
                  <a:ext uri="{0D108BD9-81ED-4DB2-BD59-A6C34878D82A}">
                    <a16:rowId xmlns:a16="http://schemas.microsoft.com/office/drawing/2014/main" val="568676601"/>
                  </a:ext>
                </a:extLst>
              </a:tr>
              <a:tr h="266158">
                <a:tc>
                  <a:txBody>
                    <a:bodyPr/>
                    <a:lstStyle/>
                    <a:p>
                      <a:r>
                        <a:rPr lang="en-IN" sz="1200" b="0">
                          <a:solidFill>
                            <a:schemeClr val="tx1"/>
                          </a:solidFill>
                          <a:effectLst/>
                          <a:latin typeface="Georgia" panose="02040502050405020303" pitchFamily="18" charset="0"/>
                        </a:rPr>
                        <a:t>  8.2 Stakeholder Review</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386438761"/>
                  </a:ext>
                </a:extLst>
              </a:tr>
              <a:tr h="266158">
                <a:tc>
                  <a:txBody>
                    <a:bodyPr/>
                    <a:lstStyle/>
                    <a:p>
                      <a:r>
                        <a:rPr lang="en-IN" sz="1200" b="0">
                          <a:solidFill>
                            <a:schemeClr val="tx1"/>
                          </a:solidFill>
                          <a:effectLst/>
                          <a:latin typeface="Georgia" panose="02040502050405020303" pitchFamily="18" charset="0"/>
                        </a:rPr>
                        <a:t>  8.3 Model Refinement</a:t>
                      </a:r>
                    </a:p>
                  </a:txBody>
                  <a:tcPr marL="7620" marR="7620" marT="7620" marB="7620" anchor="ctr"/>
                </a:tc>
                <a:tc>
                  <a:txBody>
                    <a:bodyPr/>
                    <a:lstStyle/>
                    <a:p>
                      <a:r>
                        <a:rPr lang="en-IN" sz="1000">
                          <a:solidFill>
                            <a:schemeClr val="tx1"/>
                          </a:solidFill>
                          <a:effectLst/>
                          <a:latin typeface="Georgia" panose="02040502050405020303" pitchFamily="18" charset="0"/>
                        </a:rPr>
                        <a:t>Vishnu Vardhan </a:t>
                      </a:r>
                      <a:r>
                        <a:rPr lang="en-IN" sz="1000" err="1">
                          <a:solidFill>
                            <a:schemeClr val="tx1"/>
                          </a:solidFill>
                          <a:effectLst/>
                          <a:latin typeface="Georgia" panose="02040502050405020303" pitchFamily="18" charset="0"/>
                        </a:rPr>
                        <a:t>Ponduri</a:t>
                      </a:r>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187849823"/>
                  </a:ext>
                </a:extLst>
              </a:tr>
              <a:tr h="369663">
                <a:tc>
                  <a:txBody>
                    <a:bodyPr/>
                    <a:lstStyle/>
                    <a:p>
                      <a:r>
                        <a:rPr lang="en-IN" sz="1200" b="1">
                          <a:solidFill>
                            <a:schemeClr val="tx1"/>
                          </a:solidFill>
                          <a:effectLst/>
                          <a:latin typeface="Georgia" panose="02040502050405020303" pitchFamily="18" charset="0"/>
                        </a:rPr>
                        <a:t>9. Closure Tasks</a:t>
                      </a:r>
                    </a:p>
                  </a:txBody>
                  <a:tcPr marL="7620" marR="7620" marT="7620" marB="7620" anchor="ctr"/>
                </a:tc>
                <a:tc>
                  <a:txBody>
                    <a:bodyPr/>
                    <a:lstStyle/>
                    <a:p>
                      <a:endParaRPr lang="en-IN" sz="1000">
                        <a:solidFill>
                          <a:schemeClr val="tx1"/>
                        </a:solidFill>
                        <a:effectLst/>
                        <a:latin typeface="Georgia" panose="02040502050405020303" pitchFamily="18" charset="0"/>
                      </a:endParaRPr>
                    </a:p>
                  </a:txBody>
                  <a:tcPr marL="7620" marR="7620" marT="7620" marB="7620" anchor="ctr"/>
                </a:tc>
                <a:extLst>
                  <a:ext uri="{0D108BD9-81ED-4DB2-BD59-A6C34878D82A}">
                    <a16:rowId xmlns:a16="http://schemas.microsoft.com/office/drawing/2014/main" val="584054176"/>
                  </a:ext>
                </a:extLst>
              </a:tr>
              <a:tr h="266158">
                <a:tc>
                  <a:txBody>
                    <a:bodyPr/>
                    <a:lstStyle/>
                    <a:p>
                      <a:r>
                        <a:rPr lang="en-IN" sz="1200" b="0">
                          <a:solidFill>
                            <a:schemeClr val="tx1"/>
                          </a:solidFill>
                          <a:effectLst/>
                          <a:latin typeface="Georgia" panose="02040502050405020303" pitchFamily="18" charset="0"/>
                        </a:rPr>
                        <a:t>  9.1 Prepare Final Project Report</a:t>
                      </a:r>
                    </a:p>
                  </a:txBody>
                  <a:tcPr marL="7620" marR="7620" marT="7620" marB="7620" anchor="ctr"/>
                </a:tc>
                <a:tc>
                  <a:txBody>
                    <a:bodyPr/>
                    <a:lstStyle/>
                    <a:p>
                      <a:r>
                        <a:rPr lang="en-IN" sz="1000">
                          <a:solidFill>
                            <a:schemeClr val="tx1"/>
                          </a:solidFill>
                          <a:effectLst/>
                          <a:latin typeface="Georgia" panose="02040502050405020303" pitchFamily="18" charset="0"/>
                        </a:rPr>
                        <a:t>Avishek Dasgupta</a:t>
                      </a:r>
                    </a:p>
                  </a:txBody>
                  <a:tcPr marL="7620" marR="7620" marT="7620" marB="7620" anchor="ctr"/>
                </a:tc>
                <a:extLst>
                  <a:ext uri="{0D108BD9-81ED-4DB2-BD59-A6C34878D82A}">
                    <a16:rowId xmlns:a16="http://schemas.microsoft.com/office/drawing/2014/main" val="1409900335"/>
                  </a:ext>
                </a:extLst>
              </a:tr>
              <a:tr h="266158">
                <a:tc>
                  <a:txBody>
                    <a:bodyPr/>
                    <a:lstStyle/>
                    <a:p>
                      <a:r>
                        <a:rPr lang="en-US" sz="1200" b="0">
                          <a:solidFill>
                            <a:schemeClr val="tx1"/>
                          </a:solidFill>
                          <a:effectLst/>
                          <a:latin typeface="Georgia" panose="02040502050405020303" pitchFamily="18" charset="0"/>
                        </a:rPr>
                        <a:t>  9.2 Present Final Project to Stakeholders</a:t>
                      </a:r>
                    </a:p>
                  </a:txBody>
                  <a:tcPr marL="7620" marR="7620" marT="7620" marB="7620" anchor="ctr"/>
                </a:tc>
                <a:tc>
                  <a:txBody>
                    <a:bodyPr/>
                    <a:lstStyle/>
                    <a:p>
                      <a:r>
                        <a:rPr lang="en-IN" sz="1000">
                          <a:solidFill>
                            <a:schemeClr val="tx1"/>
                          </a:solidFill>
                          <a:effectLst/>
                          <a:latin typeface="Georgia" panose="02040502050405020303" pitchFamily="18" charset="0"/>
                        </a:rPr>
                        <a:t>Mourya Gupta,Aravind Teja Chikoti,Avishek Dasgupta,Sohan Kumar Sahoo,Vishnu Vardhan Ponduri</a:t>
                      </a:r>
                    </a:p>
                  </a:txBody>
                  <a:tcPr marL="7620" marR="7620" marT="7620" marB="7620" anchor="ctr"/>
                </a:tc>
                <a:extLst>
                  <a:ext uri="{0D108BD9-81ED-4DB2-BD59-A6C34878D82A}">
                    <a16:rowId xmlns:a16="http://schemas.microsoft.com/office/drawing/2014/main" val="2023648680"/>
                  </a:ext>
                </a:extLst>
              </a:tr>
              <a:tr h="266158">
                <a:tc>
                  <a:txBody>
                    <a:bodyPr/>
                    <a:lstStyle/>
                    <a:p>
                      <a:r>
                        <a:rPr lang="en-IN" sz="1200" b="0">
                          <a:solidFill>
                            <a:schemeClr val="tx1"/>
                          </a:solidFill>
                          <a:effectLst/>
                          <a:latin typeface="Georgia" panose="02040502050405020303" pitchFamily="18" charset="0"/>
                        </a:rPr>
                        <a:t>  9.3 Prepare Lessons Learned</a:t>
                      </a:r>
                    </a:p>
                  </a:txBody>
                  <a:tcPr marL="7620" marR="7620" marT="7620" marB="7620" anchor="ctr"/>
                </a:tc>
                <a:tc>
                  <a:txBody>
                    <a:bodyPr/>
                    <a:lstStyle/>
                    <a:p>
                      <a:r>
                        <a:rPr lang="en-IN" sz="1000">
                          <a:solidFill>
                            <a:schemeClr val="tx1"/>
                          </a:solidFill>
                          <a:effectLst/>
                          <a:latin typeface="Georgia" panose="02040502050405020303" pitchFamily="18" charset="0"/>
                        </a:rPr>
                        <a:t>Mourya </a:t>
                      </a:r>
                      <a:r>
                        <a:rPr lang="en-IN" sz="1000" err="1">
                          <a:solidFill>
                            <a:schemeClr val="tx1"/>
                          </a:solidFill>
                          <a:effectLst/>
                          <a:latin typeface="Georgia" panose="02040502050405020303" pitchFamily="18" charset="0"/>
                        </a:rPr>
                        <a:t>Gupta,Aravind</a:t>
                      </a:r>
                      <a:r>
                        <a:rPr lang="en-IN" sz="1000">
                          <a:solidFill>
                            <a:schemeClr val="tx1"/>
                          </a:solidFill>
                          <a:effectLst/>
                          <a:latin typeface="Georgia" panose="02040502050405020303" pitchFamily="18" charset="0"/>
                        </a:rPr>
                        <a:t> Teja </a:t>
                      </a:r>
                      <a:r>
                        <a:rPr lang="en-IN" sz="1000" err="1">
                          <a:solidFill>
                            <a:schemeClr val="tx1"/>
                          </a:solidFill>
                          <a:effectLst/>
                          <a:latin typeface="Georgia" panose="02040502050405020303" pitchFamily="18" charset="0"/>
                        </a:rPr>
                        <a:t>Chikoti,Avishek</a:t>
                      </a:r>
                      <a:r>
                        <a:rPr lang="en-IN" sz="1000">
                          <a:solidFill>
                            <a:schemeClr val="tx1"/>
                          </a:solidFill>
                          <a:effectLst/>
                          <a:latin typeface="Georgia" panose="02040502050405020303" pitchFamily="18" charset="0"/>
                        </a:rPr>
                        <a:t> </a:t>
                      </a:r>
                      <a:r>
                        <a:rPr lang="en-IN" sz="1000" err="1">
                          <a:solidFill>
                            <a:schemeClr val="tx1"/>
                          </a:solidFill>
                          <a:effectLst/>
                          <a:latin typeface="Georgia" panose="02040502050405020303" pitchFamily="18" charset="0"/>
                        </a:rPr>
                        <a:t>Dasgupta,Sohan</a:t>
                      </a:r>
                      <a:r>
                        <a:rPr lang="en-IN" sz="1000">
                          <a:solidFill>
                            <a:schemeClr val="tx1"/>
                          </a:solidFill>
                          <a:effectLst/>
                          <a:latin typeface="Georgia" panose="02040502050405020303" pitchFamily="18" charset="0"/>
                        </a:rPr>
                        <a:t> Kumar </a:t>
                      </a:r>
                      <a:r>
                        <a:rPr lang="en-IN" sz="1000" err="1">
                          <a:solidFill>
                            <a:schemeClr val="tx1"/>
                          </a:solidFill>
                          <a:effectLst/>
                          <a:latin typeface="Georgia" panose="02040502050405020303" pitchFamily="18" charset="0"/>
                        </a:rPr>
                        <a:t>Sahoo,Vishnu</a:t>
                      </a:r>
                      <a:r>
                        <a:rPr lang="en-IN" sz="1000">
                          <a:solidFill>
                            <a:schemeClr val="tx1"/>
                          </a:solidFill>
                          <a:effectLst/>
                          <a:latin typeface="Georgia" panose="02040502050405020303" pitchFamily="18" charset="0"/>
                        </a:rPr>
                        <a:t> Vardhan Ponduri</a:t>
                      </a:r>
                    </a:p>
                  </a:txBody>
                  <a:tcPr marL="7620" marR="7620" marT="7620" marB="7620" anchor="ctr"/>
                </a:tc>
                <a:extLst>
                  <a:ext uri="{0D108BD9-81ED-4DB2-BD59-A6C34878D82A}">
                    <a16:rowId xmlns:a16="http://schemas.microsoft.com/office/drawing/2014/main" val="3469579901"/>
                  </a:ext>
                </a:extLst>
              </a:tr>
              <a:tr h="266158">
                <a:tc>
                  <a:txBody>
                    <a:bodyPr/>
                    <a:lstStyle/>
                    <a:p>
                      <a:r>
                        <a:rPr lang="en-IN" sz="1200" b="1">
                          <a:solidFill>
                            <a:schemeClr val="tx1"/>
                          </a:solidFill>
                          <a:effectLst/>
                          <a:latin typeface="Georgia" panose="02040502050405020303" pitchFamily="18" charset="0"/>
                        </a:rPr>
                        <a:t>10. End Project</a:t>
                      </a:r>
                    </a:p>
                  </a:txBody>
                  <a:tcPr marL="7620" marR="7620" marT="7620" marB="7620" anchor="ctr"/>
                </a:tc>
                <a:tc>
                  <a:txBody>
                    <a:bodyPr/>
                    <a:lstStyle/>
                    <a:p>
                      <a:pPr algn="ctr"/>
                      <a:endParaRPr lang="en-IN" sz="1200">
                        <a:latin typeface="Georgia" panose="02040502050405020303" pitchFamily="18" charset="0"/>
                      </a:endParaRPr>
                    </a:p>
                  </a:txBody>
                  <a:tcPr/>
                </a:tc>
                <a:extLst>
                  <a:ext uri="{0D108BD9-81ED-4DB2-BD59-A6C34878D82A}">
                    <a16:rowId xmlns:a16="http://schemas.microsoft.com/office/drawing/2014/main" val="443613522"/>
                  </a:ext>
                </a:extLst>
              </a:tr>
            </a:tbl>
          </a:graphicData>
        </a:graphic>
      </p:graphicFrame>
    </p:spTree>
    <p:extLst>
      <p:ext uri="{BB962C8B-B14F-4D97-AF65-F5344CB8AC3E}">
        <p14:creationId xmlns:p14="http://schemas.microsoft.com/office/powerpoint/2010/main" val="160716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896</TotalTime>
  <Words>2871</Words>
  <Application>Microsoft Office PowerPoint</Application>
  <PresentationFormat>Widescreen</PresentationFormat>
  <Paragraphs>480</Paragraphs>
  <Slides>28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Georgia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Avishek Dasgupta</dc:creator>
  <cp:lastModifiedBy>m.s.v.s98@outlook.com</cp:lastModifiedBy>
  <cp:revision>5</cp:revision>
  <dcterms:created xsi:type="dcterms:W3CDTF">2024-02-15T14:51:25Z</dcterms:created>
  <dcterms:modified xsi:type="dcterms:W3CDTF">2024-02-19T18:05:25Z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2024-02-16T05:44:07Z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064163b6-d0bb-4e3e-8340-e4571fce20c7</vt:lpwstr>
  </property>
  <property fmtid="{D5CDD505-2E9C-101B-9397-08002B2CF9AE}" pid="8" name="MSIP_Label_4044bd30-2ed7-4c9d-9d12-46200872a97b_ContentBits">
    <vt:lpwstr>0</vt:lpwstr>
  </property>
</Properties>
</file>